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notesMasterIdLst>
    <p:notesMasterId r:id="rId20"/>
  </p:notesMasterIdLst>
  <p:sldIdLst>
    <p:sldId id="259" r:id="rId2"/>
    <p:sldId id="258" r:id="rId3"/>
    <p:sldId id="264" r:id="rId4"/>
    <p:sldId id="268" r:id="rId5"/>
    <p:sldId id="269" r:id="rId6"/>
    <p:sldId id="270" r:id="rId7"/>
    <p:sldId id="271" r:id="rId8"/>
    <p:sldId id="272" r:id="rId9"/>
    <p:sldId id="273" r:id="rId10"/>
    <p:sldId id="286" r:id="rId11"/>
    <p:sldId id="274" r:id="rId12"/>
    <p:sldId id="276" r:id="rId13"/>
    <p:sldId id="279" r:id="rId14"/>
    <p:sldId id="290" r:id="rId15"/>
    <p:sldId id="277" r:id="rId16"/>
    <p:sldId id="284" r:id="rId17"/>
    <p:sldId id="288" r:id="rId18"/>
    <p:sldId id="2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2CC"/>
    <a:srgbClr val="67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82" autoAdjust="0"/>
    <p:restoredTop sz="70287" autoAdjust="0"/>
  </p:normalViewPr>
  <p:slideViewPr>
    <p:cSldViewPr snapToGrid="0">
      <p:cViewPr varScale="1">
        <p:scale>
          <a:sx n="58" d="100"/>
          <a:sy n="58" d="100"/>
        </p:scale>
        <p:origin x="156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EFC85E-E929-492B-856C-14AD2F01702A}" type="datetimeFigureOut">
              <a:rPr lang="en-GB" smtClean="0"/>
              <a:t>09/03/2024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1C1BEC-309F-42BB-B396-0C369759F6C6}" type="slidenum">
              <a:rPr lang="en-GB" smtClean="0"/>
              <a:t>‹#›</a:t>
            </a:fld>
            <a:endParaRPr lang="en-GB"/>
          </a:p>
        </p:txBody>
      </p:sp>
    </p:spTree>
    <p:extLst>
      <p:ext uri="{BB962C8B-B14F-4D97-AF65-F5344CB8AC3E}">
        <p14:creationId xmlns:p14="http://schemas.microsoft.com/office/powerpoint/2010/main" val="3782479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a:t>
            </a:r>
            <a:r>
              <a:rPr lang="en-GB" b="1" dirty="0" err="1"/>
              <a:t>Ruh</a:t>
            </a:r>
            <a:r>
              <a:rPr lang="en-GB" dirty="0"/>
              <a:t> is typically used to describe </a:t>
            </a:r>
            <a:r>
              <a:rPr lang="en-GB" b="1" dirty="0"/>
              <a:t>the soul when it is separated from the body </a:t>
            </a:r>
            <a:r>
              <a:rPr lang="en-GB" dirty="0"/>
              <a:t>– i.e. before birth and after death</a:t>
            </a:r>
          </a:p>
          <a:p>
            <a:r>
              <a:rPr lang="en-GB" dirty="0"/>
              <a:t>Sometimes </a:t>
            </a:r>
            <a:r>
              <a:rPr lang="en-GB" dirty="0" err="1"/>
              <a:t>Nafs</a:t>
            </a:r>
            <a:r>
              <a:rPr lang="en-GB" dirty="0"/>
              <a:t> is used to describe the soul. This is typically when it’s in the body and bound by bodily desires, e.g. your </a:t>
            </a:r>
            <a:r>
              <a:rPr lang="en-GB" dirty="0" err="1"/>
              <a:t>nafs</a:t>
            </a:r>
            <a:r>
              <a:rPr lang="en-GB" dirty="0"/>
              <a:t> wants you to stay asleep at </a:t>
            </a:r>
            <a:r>
              <a:rPr lang="en-GB" dirty="0" err="1"/>
              <a:t>Fajr</a:t>
            </a:r>
            <a:r>
              <a:rPr lang="en-GB" dirty="0"/>
              <a:t>. You may have heard </a:t>
            </a:r>
            <a:r>
              <a:rPr lang="en-GB" dirty="0" err="1"/>
              <a:t>Nafs</a:t>
            </a:r>
            <a:r>
              <a:rPr lang="en-GB" dirty="0"/>
              <a:t> translated as Ego.</a:t>
            </a:r>
          </a:p>
          <a:p>
            <a:r>
              <a:rPr lang="en-GB" dirty="0" err="1"/>
              <a:t>Ruh</a:t>
            </a:r>
            <a:r>
              <a:rPr lang="en-GB" dirty="0"/>
              <a:t> can also be translated as </a:t>
            </a:r>
            <a:r>
              <a:rPr lang="en-GB" b="1" dirty="0"/>
              <a:t>“Spirit”. </a:t>
            </a:r>
            <a:r>
              <a:rPr lang="en-GB" dirty="0"/>
              <a:t>I find this word to be more encompassing and closer aligned to </a:t>
            </a:r>
            <a:r>
              <a:rPr lang="en-GB" dirty="0" err="1"/>
              <a:t>Ruh</a:t>
            </a:r>
            <a:endParaRPr lang="en-GB" dirty="0"/>
          </a:p>
          <a:p>
            <a:r>
              <a:rPr lang="en-GB" dirty="0"/>
              <a:t>The most we learn about the </a:t>
            </a:r>
            <a:r>
              <a:rPr lang="en-GB" dirty="0" err="1"/>
              <a:t>Ruh</a:t>
            </a:r>
            <a:r>
              <a:rPr lang="en-GB" dirty="0"/>
              <a:t> is from Hadith:</a:t>
            </a:r>
          </a:p>
          <a:p>
            <a:r>
              <a:rPr lang="en-GB" dirty="0"/>
              <a:t>Allah says in the Quran 17:85 (above on slide)</a:t>
            </a:r>
          </a:p>
          <a:p>
            <a:endParaRPr lang="en-GB" dirty="0"/>
          </a:p>
          <a:p>
            <a:pPr fontAlgn="base"/>
            <a:r>
              <a:rPr lang="en-GB" sz="1200" b="0" i="0" kern="1200" dirty="0">
                <a:solidFill>
                  <a:schemeClr val="tx1"/>
                </a:solidFill>
                <a:effectLst/>
                <a:latin typeface="+mn-lt"/>
                <a:ea typeface="+mn-ea"/>
                <a:cs typeface="+mn-cs"/>
              </a:rPr>
              <a:t>Al-Bukhari recorded in his Tafsir of this Ayah that `Abdullah bin </a:t>
            </a:r>
            <a:r>
              <a:rPr lang="en-GB" sz="1200" b="0" i="0" kern="1200" dirty="0" err="1">
                <a:solidFill>
                  <a:schemeClr val="tx1"/>
                </a:solidFill>
                <a:effectLst/>
                <a:latin typeface="+mn-lt"/>
                <a:ea typeface="+mn-ea"/>
                <a:cs typeface="+mn-cs"/>
              </a:rPr>
              <a:t>Mas`ud</a:t>
            </a:r>
            <a:r>
              <a:rPr lang="en-GB" sz="1200" b="0" i="0" kern="1200" dirty="0">
                <a:solidFill>
                  <a:schemeClr val="tx1"/>
                </a:solidFill>
                <a:effectLst/>
                <a:latin typeface="+mn-lt"/>
                <a:ea typeface="+mn-ea"/>
                <a:cs typeface="+mn-cs"/>
              </a:rPr>
              <a:t> said, </a:t>
            </a:r>
          </a:p>
          <a:p>
            <a:pPr fontAlgn="base"/>
            <a:r>
              <a:rPr lang="en-GB" sz="1200" b="0" i="0" kern="1200" dirty="0">
                <a:solidFill>
                  <a:schemeClr val="tx1"/>
                </a:solidFill>
                <a:effectLst/>
                <a:latin typeface="+mn-lt"/>
                <a:ea typeface="+mn-ea"/>
                <a:cs typeface="+mn-cs"/>
              </a:rPr>
              <a:t>"While I was walking with the Prophet on a farm, and he was resting on a palm-leaf stalk, some Jews passed by. Some of them said to the others, `Ask him about the </a:t>
            </a:r>
            <a:r>
              <a:rPr lang="en-GB" sz="1200" b="0" i="0" kern="1200" dirty="0" err="1">
                <a:solidFill>
                  <a:schemeClr val="tx1"/>
                </a:solidFill>
                <a:effectLst/>
                <a:latin typeface="+mn-lt"/>
                <a:ea typeface="+mn-ea"/>
                <a:cs typeface="+mn-cs"/>
              </a:rPr>
              <a:t>Ruh</a:t>
            </a:r>
            <a:r>
              <a:rPr lang="en-GB" sz="1200" b="0" i="0" kern="1200" dirty="0">
                <a:solidFill>
                  <a:schemeClr val="tx1"/>
                </a:solidFill>
                <a:effectLst/>
                <a:latin typeface="+mn-lt"/>
                <a:ea typeface="+mn-ea"/>
                <a:cs typeface="+mn-cs"/>
              </a:rPr>
              <a:t>.' Some of them said, `What urges you to ask him about that' Others said, `Do not ask him, lest he gives you a reply which you do not like.' But they said, `Ask him.' So they asked him about the </a:t>
            </a:r>
            <a:r>
              <a:rPr lang="en-GB" sz="1200" b="0" i="0" kern="1200" dirty="0" err="1">
                <a:solidFill>
                  <a:schemeClr val="tx1"/>
                </a:solidFill>
                <a:effectLst/>
                <a:latin typeface="+mn-lt"/>
                <a:ea typeface="+mn-ea"/>
                <a:cs typeface="+mn-cs"/>
              </a:rPr>
              <a:t>Ruh</a:t>
            </a:r>
            <a:r>
              <a:rPr lang="en-GB" sz="1200" b="0" i="0" kern="1200" dirty="0">
                <a:solidFill>
                  <a:schemeClr val="tx1"/>
                </a:solidFill>
                <a:effectLst/>
                <a:latin typeface="+mn-lt"/>
                <a:ea typeface="+mn-ea"/>
                <a:cs typeface="+mn-cs"/>
              </a:rPr>
              <a:t>. The Prophet kept quiet and did not give them an answer, and I knew that he was receiving revelation, so I stayed where I was. When the revelation was complete, (of this Ayah 17:85)</a:t>
            </a:r>
          </a:p>
          <a:p>
            <a:pPr fontAlgn="base"/>
            <a:r>
              <a:rPr lang="en-GB" sz="1200" b="0" i="0" kern="1200" dirty="0">
                <a:solidFill>
                  <a:schemeClr val="tx1"/>
                </a:solidFill>
                <a:effectLst/>
                <a:latin typeface="+mn-lt"/>
                <a:ea typeface="+mn-ea"/>
                <a:cs typeface="+mn-cs"/>
              </a:rPr>
              <a:t>They were trying to trick the Prophet (saw) as they knew from the Torah that Allah did not tell us about the </a:t>
            </a:r>
            <a:r>
              <a:rPr lang="en-GB" sz="1200" b="0" i="0" kern="1200" dirty="0" err="1">
                <a:solidFill>
                  <a:schemeClr val="tx1"/>
                </a:solidFill>
                <a:effectLst/>
                <a:latin typeface="+mn-lt"/>
                <a:ea typeface="+mn-ea"/>
                <a:cs typeface="+mn-cs"/>
              </a:rPr>
              <a:t>Ruh</a:t>
            </a:r>
            <a:r>
              <a:rPr lang="en-GB" sz="1200" b="0" i="0" kern="1200" dirty="0">
                <a:solidFill>
                  <a:schemeClr val="tx1"/>
                </a:solidFill>
                <a:effectLst/>
                <a:latin typeface="+mn-lt"/>
                <a:ea typeface="+mn-ea"/>
                <a:cs typeface="+mn-cs"/>
              </a:rPr>
              <a:t>.”</a:t>
            </a:r>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2</a:t>
            </a:fld>
            <a:endParaRPr lang="en-GB"/>
          </a:p>
        </p:txBody>
      </p:sp>
    </p:spTree>
    <p:extLst>
      <p:ext uri="{BB962C8B-B14F-4D97-AF65-F5344CB8AC3E}">
        <p14:creationId xmlns:p14="http://schemas.microsoft.com/office/powerpoint/2010/main" val="1251004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someone begins to die, the Angel of Death or </a:t>
            </a:r>
            <a:r>
              <a:rPr lang="en-GB" sz="1200" b="0" i="0" kern="1200" dirty="0" err="1">
                <a:solidFill>
                  <a:schemeClr val="tx1"/>
                </a:solidFill>
                <a:effectLst/>
                <a:latin typeface="+mn-lt"/>
                <a:ea typeface="+mn-ea"/>
                <a:cs typeface="+mn-cs"/>
              </a:rPr>
              <a:t>Izraeel</a:t>
            </a:r>
            <a:r>
              <a:rPr lang="en-GB" sz="1200" b="0" i="0" kern="1200" dirty="0">
                <a:solidFill>
                  <a:schemeClr val="tx1"/>
                </a:solidFill>
                <a:effectLst/>
                <a:latin typeface="+mn-lt"/>
                <a:ea typeface="+mn-ea"/>
                <a:cs typeface="+mn-cs"/>
              </a:rPr>
              <a:t> comes to take the soul out of the body and puts it in a place called the </a:t>
            </a:r>
            <a:r>
              <a:rPr lang="en-GB" sz="1200" b="0" i="0" kern="1200" dirty="0" err="1">
                <a:solidFill>
                  <a:schemeClr val="tx1"/>
                </a:solidFill>
                <a:effectLst/>
                <a:latin typeface="+mn-lt"/>
                <a:ea typeface="+mn-ea"/>
                <a:cs typeface="+mn-cs"/>
              </a:rPr>
              <a:t>Barzakh</a:t>
            </a:r>
            <a:r>
              <a:rPr lang="en-GB" sz="1200" b="0" i="0" kern="1200" dirty="0">
                <a:solidFill>
                  <a:schemeClr val="tx1"/>
                </a:solidFill>
                <a:effectLst/>
                <a:latin typeface="+mn-lt"/>
                <a:ea typeface="+mn-ea"/>
                <a:cs typeface="+mn-cs"/>
              </a:rPr>
              <a:t>.</a:t>
            </a:r>
          </a:p>
          <a:p>
            <a:r>
              <a:rPr lang="en-GB" sz="1200" b="0" i="1" kern="1200" dirty="0">
                <a:solidFill>
                  <a:schemeClr val="tx1"/>
                </a:solidFill>
                <a:effectLst/>
                <a:latin typeface="+mn-lt"/>
                <a:ea typeface="+mn-ea"/>
                <a:cs typeface="+mn-cs"/>
              </a:rPr>
              <a:t>“Say: ‘The Angel of Death, put in charge of you, will (duly) take your souls. Then shall you be brought back to your Lord.” (32:11)</a:t>
            </a:r>
            <a:endParaRPr lang="en-GB" sz="1200" b="0" i="0" kern="1200" dirty="0">
              <a:solidFill>
                <a:schemeClr val="tx1"/>
              </a:solidFill>
              <a:effectLst/>
              <a:latin typeface="+mn-lt"/>
              <a:ea typeface="+mn-ea"/>
              <a:cs typeface="+mn-cs"/>
            </a:endParaRPr>
          </a:p>
          <a:p>
            <a:r>
              <a:rPr lang="en-GB" sz="1200" b="0" i="1" kern="1200" dirty="0">
                <a:solidFill>
                  <a:schemeClr val="tx1"/>
                </a:solidFill>
                <a:effectLst/>
                <a:latin typeface="+mn-lt"/>
                <a:ea typeface="+mn-ea"/>
                <a:cs typeface="+mn-cs"/>
              </a:rPr>
              <a:t>“Wherever you are, Death will find you out, even if you are in towers built up strong and high! “(4:78)</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For those who led a life of evil, the removal of the soul is tough and difficult. But for those who lived a good life, the soul yearns to meet its Lord and leaves the body with ease, like a drop of water pouring out. A light like the sun’s ray and a sweet fragrance come out to the soul. Then it ascends amid rows of angels, but those who are there cannot see or smell this. All this happens while they lie dead and their family is around them, but they neither hear nor see it. The sleeper dreams and enjoys their dream or is tormented by it, while someone awake at their side is not able to perceive what is going on at all.</a:t>
            </a:r>
          </a:p>
          <a:p>
            <a:endParaRPr lang="en-GB" dirty="0"/>
          </a:p>
          <a:p>
            <a:r>
              <a:rPr lang="en-GB" sz="1200" b="0" i="0" kern="1200" dirty="0">
                <a:solidFill>
                  <a:schemeClr val="tx1"/>
                </a:solidFill>
                <a:effectLst/>
                <a:latin typeface="+mn-lt"/>
                <a:ea typeface="+mn-ea"/>
                <a:cs typeface="+mn-cs"/>
              </a:rPr>
              <a:t>This is all narrated in the following sound hadith of the prophet (saw): “When the believer is about to depart from this world and go forward into the Next World, angels with faces as bright as the sun descend from the heavens and sit around him in throngs stretching as far as the eye can see. Then the Angel of Death comes and sits at his head and says, “Good soul, come out to forgiveness and pleasure from Allah!” Then his soul emerges like a drop of water flows from a water-skin and the angel takes hold of it. When he has grasped it, the other angels do not leave it in his hand even for the twinkling of an eye. They take it and place it in a perfumed shroud and fragrance issues from it like the sweetest scent of musk found on the face of the earth.’</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“Then they bear it upwards and whenever they take it past a company of angels, they ask, ‘Who is this good soul?’ and the angels with the soul reply, ‘So-and-so the son of so-and-so,’ using the best names by which people used to call him in this world. They bring him to the lowest heaven and ask for the gate to be opened for him. It is opened for him and angels who are near Allah from each of the heavens accompany him to the subsequent heaven until he reaches to the heaven where Allah the Great is. Allah, the Mighty and Majestic, says, ‘Register the book of My slave in ‘</a:t>
            </a:r>
            <a:r>
              <a:rPr lang="en-GB" sz="1200" b="0" i="0" kern="1200" dirty="0" err="1">
                <a:solidFill>
                  <a:schemeClr val="tx1"/>
                </a:solidFill>
                <a:effectLst/>
                <a:latin typeface="+mn-lt"/>
                <a:ea typeface="+mn-ea"/>
                <a:cs typeface="+mn-cs"/>
              </a:rPr>
              <a:t>Illiyun</a:t>
            </a:r>
            <a:r>
              <a:rPr lang="en-GB" sz="1200" b="0" i="0" kern="1200" dirty="0">
                <a:solidFill>
                  <a:schemeClr val="tx1"/>
                </a:solidFill>
                <a:effectLst/>
                <a:latin typeface="+mn-lt"/>
                <a:ea typeface="+mn-ea"/>
                <a:cs typeface="+mn-cs"/>
              </a:rPr>
              <a:t> and take him back to earth. I created them from it and I return them to it and I will bring them forth from it again.’</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11</a:t>
            </a:fld>
            <a:endParaRPr lang="en-GB"/>
          </a:p>
        </p:txBody>
      </p:sp>
    </p:spTree>
    <p:extLst>
      <p:ext uri="{BB962C8B-B14F-4D97-AF65-F5344CB8AC3E}">
        <p14:creationId xmlns:p14="http://schemas.microsoft.com/office/powerpoint/2010/main" val="3832848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“His soul is then returned to his body and two angels come to him. They make him sit up and say to him, ‘Who is your Lord?’ He replies, ‘My Lord is Allah.’ They ask him, ‘What is your religion?’ He replies, ‘My religion is Islam.’ They ask him, ‘Who is this man who was sent among you?’ He replies, ‘The Messenger of Allah. Then a Voice from on high declares, ‘My slave has spoken the truth, so spread out carpets from the Garden for him and open a gate of the Garden for him!’</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“Then some of its fragrance and perfume comes to him, his grave is expanded for him as far as the eye can see, and a man with beautiful garments and a fragrant scent comes to him and says, ‘Rejoice in what delights you for this is the day which you were promised.’ </a:t>
            </a:r>
          </a:p>
          <a:p>
            <a:r>
              <a:rPr lang="en-GB" sz="1200" b="0" i="0" kern="1200" dirty="0">
                <a:solidFill>
                  <a:schemeClr val="tx1"/>
                </a:solidFill>
                <a:effectLst/>
                <a:latin typeface="+mn-lt"/>
                <a:ea typeface="+mn-ea"/>
                <a:cs typeface="+mn-cs"/>
              </a:rPr>
              <a:t>He asks, ‘Who are you? Yours is a face which presages good.’ </a:t>
            </a:r>
          </a:p>
          <a:p>
            <a:r>
              <a:rPr lang="en-GB" sz="1200" b="0" i="0" kern="1200" dirty="0">
                <a:solidFill>
                  <a:schemeClr val="tx1"/>
                </a:solidFill>
                <a:effectLst/>
                <a:latin typeface="+mn-lt"/>
                <a:ea typeface="+mn-ea"/>
                <a:cs typeface="+mn-cs"/>
              </a:rPr>
              <a:t>He replies, ‘I am your good actions.’ </a:t>
            </a:r>
          </a:p>
          <a:p>
            <a:r>
              <a:rPr lang="en-GB" sz="1200" b="0" i="0" kern="1200" dirty="0">
                <a:solidFill>
                  <a:schemeClr val="tx1"/>
                </a:solidFill>
                <a:effectLst/>
                <a:latin typeface="+mn-lt"/>
                <a:ea typeface="+mn-ea"/>
                <a:cs typeface="+mn-cs"/>
              </a:rPr>
              <a:t>Then he says, ‘O Lord, let the Last Hour come soon so that I may rejoin my family and my property!’”</a:t>
            </a:r>
          </a:p>
          <a:p>
            <a:endParaRPr lang="en-GB" dirty="0"/>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12</a:t>
            </a:fld>
            <a:endParaRPr lang="en-GB"/>
          </a:p>
        </p:txBody>
      </p:sp>
    </p:spTree>
    <p:extLst>
      <p:ext uri="{BB962C8B-B14F-4D97-AF65-F5344CB8AC3E}">
        <p14:creationId xmlns:p14="http://schemas.microsoft.com/office/powerpoint/2010/main" val="387193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In death, the body remains in the ground while the soul is in the interspace or </a:t>
            </a:r>
            <a:r>
              <a:rPr lang="en-GB" sz="1200" b="0" i="0" kern="1200" dirty="0" err="1">
                <a:solidFill>
                  <a:schemeClr val="tx1"/>
                </a:solidFill>
                <a:effectLst/>
                <a:latin typeface="+mn-lt"/>
                <a:ea typeface="+mn-ea"/>
                <a:cs typeface="+mn-cs"/>
              </a:rPr>
              <a:t>Barzakh</a:t>
            </a:r>
            <a:r>
              <a:rPr lang="en-GB" sz="1200" b="0" i="0" kern="1200" dirty="0">
                <a:solidFill>
                  <a:schemeClr val="tx1"/>
                </a:solidFill>
                <a:effectLst/>
                <a:latin typeface="+mn-lt"/>
                <a:ea typeface="+mn-ea"/>
                <a:cs typeface="+mn-cs"/>
              </a:rPr>
              <a:t> between the two worlds. However, the two are still connected and so the bliss or punishment happens to both of them. </a:t>
            </a:r>
          </a:p>
          <a:p>
            <a:r>
              <a:rPr lang="en-GB" sz="1200" b="0" i="0" kern="1200" dirty="0">
                <a:solidFill>
                  <a:schemeClr val="tx1"/>
                </a:solidFill>
                <a:effectLst/>
                <a:latin typeface="+mn-lt"/>
                <a:ea typeface="+mn-ea"/>
                <a:cs typeface="+mn-cs"/>
              </a:rPr>
              <a:t>When Allah desires bliss or punishment for the soul, He connects it to the body. This is dependent on the will of Allah and dependent on a person’s own actions. The soul is diffused in more than one place at the same time. </a:t>
            </a:r>
          </a:p>
          <a:p>
            <a:r>
              <a:rPr lang="en-GB" sz="1200" b="0" i="0" kern="1200" dirty="0">
                <a:solidFill>
                  <a:schemeClr val="tx1"/>
                </a:solidFill>
                <a:effectLst/>
                <a:latin typeface="+mn-lt"/>
                <a:ea typeface="+mn-ea"/>
                <a:cs typeface="+mn-cs"/>
              </a:rPr>
              <a:t>The proof of this is that the Prophet (saw) saw Musa (as) on the night of the Night Journey standing in prayer in his grave, and he also saw him in the sixth and seventh heavens.</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13</a:t>
            </a:fld>
            <a:endParaRPr lang="en-GB"/>
          </a:p>
        </p:txBody>
      </p:sp>
    </p:spTree>
    <p:extLst>
      <p:ext uri="{BB962C8B-B14F-4D97-AF65-F5344CB8AC3E}">
        <p14:creationId xmlns:p14="http://schemas.microsoft.com/office/powerpoint/2010/main" val="1135786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6FC034-035F-D73F-8162-88D5127EC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8558EF-45F4-D5CD-2EE9-F20702856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81E346-497F-B5EA-C9F8-DD475A6B1AA4}"/>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During this life in the grave part of our journey the souls are divided into two groups: one group is punished and the other group is in bliss. Usually when we think of the ‘grave’, it is a word that inspires fear. We are pained, but not aware of the delight it can contain. Indeed, the bliss of the Grave is better than any delight that this world can offer.</a:t>
            </a:r>
          </a:p>
          <a:p>
            <a:r>
              <a:rPr lang="en-GB" sz="1200" b="0" i="0" kern="1200" dirty="0">
                <a:solidFill>
                  <a:schemeClr val="tx1"/>
                </a:solidFill>
                <a:effectLst/>
                <a:latin typeface="+mn-lt"/>
                <a:ea typeface="+mn-ea"/>
                <a:cs typeface="+mn-cs"/>
              </a:rPr>
              <a:t>The liberated souls of those who are in bliss visit each other and discuss what happened in the world they have left and the people of that world. Allah says, </a:t>
            </a:r>
            <a:r>
              <a:rPr lang="en-GB" sz="1200" b="0" i="1" kern="1200" dirty="0">
                <a:solidFill>
                  <a:schemeClr val="tx1"/>
                </a:solidFill>
                <a:effectLst/>
                <a:latin typeface="+mn-lt"/>
                <a:ea typeface="+mn-ea"/>
                <a:cs typeface="+mn-cs"/>
              </a:rPr>
              <a:t>“Whoever obeys Allah and the Messenger, they are with those whom Allah has blessed, the prophets, the sincere, the martyrs and the righteous. Very excellent companions they are!” (4:69)</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If however the soul was a disbelieving one, a door to the Garden is opened for the unbeliever and they are told to look at what their place would have been in the Garden had they obeyed Allah. Then it is locked and another door is opened and they are told to look at their place in the fire. It stays open and the blast of hot air from it continues to reach them until the Day of Rising. The earth presses in on them and they are crushed to the point that their ribs split apart.</a:t>
            </a:r>
            <a:endParaRPr lang="en-GB" dirty="0"/>
          </a:p>
        </p:txBody>
      </p:sp>
      <p:sp>
        <p:nvSpPr>
          <p:cNvPr id="4" name="Slide Number Placeholder 3">
            <a:extLst>
              <a:ext uri="{FF2B5EF4-FFF2-40B4-BE49-F238E27FC236}">
                <a16:creationId xmlns:a16="http://schemas.microsoft.com/office/drawing/2014/main" id="{8AD28C91-8C79-7880-56AE-DDED92AC6CAD}"/>
              </a:ext>
            </a:extLst>
          </p:cNvPr>
          <p:cNvSpPr>
            <a:spLocks noGrp="1"/>
          </p:cNvSpPr>
          <p:nvPr>
            <p:ph type="sldNum" sz="quarter" idx="5"/>
          </p:nvPr>
        </p:nvSpPr>
        <p:spPr/>
        <p:txBody>
          <a:bodyPr/>
          <a:lstStyle/>
          <a:p>
            <a:fld id="{5D1C1BEC-309F-42BB-B396-0C369759F6C6}" type="slidenum">
              <a:rPr lang="en-GB" smtClean="0"/>
              <a:t>14</a:t>
            </a:fld>
            <a:endParaRPr lang="en-GB"/>
          </a:p>
        </p:txBody>
      </p:sp>
    </p:spTree>
    <p:extLst>
      <p:ext uri="{BB962C8B-B14F-4D97-AF65-F5344CB8AC3E}">
        <p14:creationId xmlns:p14="http://schemas.microsoft.com/office/powerpoint/2010/main" val="2947852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spaciousness, light and greenery in which the believer remains from the time of his death until the Day of Rising is not the same as we know in our world. If a living person were to open a grave, they would not find any expanse, light or greenness there. They would not find an open door through which they could see the Garden. They do not see bliss or torment. It is only the dead person who is aware of these things and sees them. Allah, through His wisdom, has the power to veil this from the living.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part of our journey in our graves is still mostly unknown territory. Outwardly the grave is stillness and quiet while inwardly it contains secrets and terrors which an ordinary person cannot perceive. It is a strange fact that animals are able to hear the punishment in the grave while human beings as a general rule cannot. The prophet (saw) said, “They are punished and the animals hear it.”</a:t>
            </a:r>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15</a:t>
            </a:fld>
            <a:endParaRPr lang="en-GB"/>
          </a:p>
        </p:txBody>
      </p:sp>
    </p:spTree>
    <p:extLst>
      <p:ext uri="{BB962C8B-B14F-4D97-AF65-F5344CB8AC3E}">
        <p14:creationId xmlns:p14="http://schemas.microsoft.com/office/powerpoint/2010/main" val="2864005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1" kern="1200" dirty="0">
                <a:solidFill>
                  <a:schemeClr val="tx1"/>
                </a:solidFill>
                <a:effectLst/>
                <a:latin typeface="+mn-lt"/>
                <a:ea typeface="+mn-ea"/>
                <a:cs typeface="+mn-cs"/>
              </a:rPr>
              <a:t>“The trumpet shall be sounded, when behold! From the sepulchres (men and women) will rush forth to their Lord! They will say: ‘Ah! Woe unto us! Who had raised us up from out beds of repose?’ (A voice will say:) ‘This is what Allah, Most Gracious had promised, and true was the word of the messengers!” (36:51–52)</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5D1C1BEC-309F-42BB-B396-0C369759F6C6}" type="slidenum">
              <a:rPr lang="en-GB" smtClean="0"/>
              <a:t>16</a:t>
            </a:fld>
            <a:endParaRPr lang="en-GB"/>
          </a:p>
        </p:txBody>
      </p:sp>
    </p:spTree>
    <p:extLst>
      <p:ext uri="{BB962C8B-B14F-4D97-AF65-F5344CB8AC3E}">
        <p14:creationId xmlns:p14="http://schemas.microsoft.com/office/powerpoint/2010/main" val="693747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6BD1B-45A5-9DEC-FD83-73F2A4986B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618D43-9D89-E18D-5F2C-16C75ECBF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138939-5D46-9AE9-3882-3C766E9790B2}"/>
              </a:ext>
            </a:extLst>
          </p:cNvPr>
          <p:cNvSpPr>
            <a:spLocks noGrp="1"/>
          </p:cNvSpPr>
          <p:nvPr>
            <p:ph type="body" idx="1"/>
          </p:nvPr>
        </p:nvSpPr>
        <p:spPr/>
        <p:txBody>
          <a:bodyPr/>
          <a:lstStyle/>
          <a:p>
            <a:r>
              <a:rPr lang="en-GB" sz="1200" b="0" i="0" kern="1200" dirty="0">
                <a:solidFill>
                  <a:schemeClr val="tx1"/>
                </a:solidFill>
                <a:effectLst/>
                <a:latin typeface="+mn-lt"/>
                <a:ea typeface="+mn-ea"/>
                <a:cs typeface="+mn-cs"/>
              </a:rPr>
              <a:t>Everyone will be raised up…</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After our rebirth, our journey continues as each of us is taken to a place of Assembly.</a:t>
            </a:r>
          </a:p>
          <a:p>
            <a:r>
              <a:rPr lang="en-GB" sz="1200" b="0" i="1" kern="1200" dirty="0">
                <a:solidFill>
                  <a:schemeClr val="tx1"/>
                </a:solidFill>
                <a:effectLst/>
                <a:latin typeface="+mn-lt"/>
                <a:ea typeface="+mn-ea"/>
                <a:cs typeface="+mn-cs"/>
              </a:rPr>
              <a:t>“On that day We shall leave them to surge life waves on one another. The trumpet will be blown, and We shall collect them all together. (18:99)</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All will be waiting for the Court of Allah, the Court of Justice to decide for them. The Day of Assembly is a day of fear, agony and anxiety. </a:t>
            </a:r>
            <a:br>
              <a:rPr lang="en-GB" sz="1200" b="0" i="0" kern="1200" dirty="0">
                <a:solidFill>
                  <a:schemeClr val="tx1"/>
                </a:solidFill>
                <a:effectLst/>
                <a:latin typeface="+mn-lt"/>
                <a:ea typeface="+mn-ea"/>
                <a:cs typeface="+mn-cs"/>
              </a:rPr>
            </a:br>
            <a:r>
              <a:rPr lang="en-GB" sz="1200" b="0" i="0" kern="1200" dirty="0">
                <a:solidFill>
                  <a:schemeClr val="tx1"/>
                </a:solidFill>
                <a:effectLst/>
                <a:latin typeface="+mn-lt"/>
                <a:ea typeface="+mn-ea"/>
                <a:cs typeface="+mn-cs"/>
              </a:rPr>
              <a:t>It is a day when each of us will be worried about what will happen to us personally.</a:t>
            </a:r>
          </a:p>
          <a:p>
            <a:endParaRPr lang="en-GB" dirty="0"/>
          </a:p>
        </p:txBody>
      </p:sp>
      <p:sp>
        <p:nvSpPr>
          <p:cNvPr id="4" name="Slide Number Placeholder 3">
            <a:extLst>
              <a:ext uri="{FF2B5EF4-FFF2-40B4-BE49-F238E27FC236}">
                <a16:creationId xmlns:a16="http://schemas.microsoft.com/office/drawing/2014/main" id="{CE2B5E30-60BE-763A-C04E-AF136A15821E}"/>
              </a:ext>
            </a:extLst>
          </p:cNvPr>
          <p:cNvSpPr>
            <a:spLocks noGrp="1"/>
          </p:cNvSpPr>
          <p:nvPr>
            <p:ph type="sldNum" sz="quarter" idx="5"/>
          </p:nvPr>
        </p:nvSpPr>
        <p:spPr/>
        <p:txBody>
          <a:bodyPr/>
          <a:lstStyle/>
          <a:p>
            <a:fld id="{5D1C1BEC-309F-42BB-B396-0C369759F6C6}" type="slidenum">
              <a:rPr lang="en-GB" smtClean="0"/>
              <a:t>17</a:t>
            </a:fld>
            <a:endParaRPr lang="en-GB"/>
          </a:p>
        </p:txBody>
      </p:sp>
    </p:spTree>
    <p:extLst>
      <p:ext uri="{BB962C8B-B14F-4D97-AF65-F5344CB8AC3E}">
        <p14:creationId xmlns:p14="http://schemas.microsoft.com/office/powerpoint/2010/main" val="273226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1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Slide Number Placeholder 3"/>
          <p:cNvSpPr>
            <a:spLocks noGrp="1"/>
          </p:cNvSpPr>
          <p:nvPr>
            <p:ph type="sldNum" sz="quarter" idx="5"/>
          </p:nvPr>
        </p:nvSpPr>
        <p:spPr/>
        <p:txBody>
          <a:bodyPr/>
          <a:lstStyle/>
          <a:p>
            <a:fld id="{5D1C1BEC-309F-42BB-B396-0C369759F6C6}" type="slidenum">
              <a:rPr lang="en-GB" smtClean="0"/>
              <a:t>18</a:t>
            </a:fld>
            <a:endParaRPr lang="en-GB"/>
          </a:p>
        </p:txBody>
      </p:sp>
    </p:spTree>
    <p:extLst>
      <p:ext uri="{BB962C8B-B14F-4D97-AF65-F5344CB8AC3E}">
        <p14:creationId xmlns:p14="http://schemas.microsoft.com/office/powerpoint/2010/main" val="4156045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dirty="0">
                <a:solidFill>
                  <a:schemeClr val="bg1"/>
                </a:solidFill>
              </a:rPr>
              <a:t>“Be in this world as though you were a traveller”</a:t>
            </a:r>
          </a:p>
          <a:p>
            <a:pPr marL="0" indent="0">
              <a:buNone/>
            </a:pPr>
            <a:r>
              <a:rPr lang="en-GB" sz="1100" dirty="0">
                <a:solidFill>
                  <a:schemeClr val="bg1"/>
                </a:solidFill>
                <a:latin typeface="Lato" panose="020F0502020204030203" pitchFamily="34" charset="0"/>
                <a:ea typeface="Lato" panose="020F0502020204030203" pitchFamily="34" charset="0"/>
                <a:cs typeface="Lato" panose="020F0502020204030203" pitchFamily="34" charset="0"/>
              </a:rPr>
              <a:t>(Bukhari)</a:t>
            </a:r>
          </a:p>
          <a:p>
            <a:pPr marL="0" indent="0">
              <a:buNone/>
            </a:pPr>
            <a:r>
              <a:rPr lang="en-GB" sz="1100" dirty="0">
                <a:solidFill>
                  <a:schemeClr val="bg1"/>
                </a:solidFill>
                <a:latin typeface="Lato" panose="020F0502020204030203" pitchFamily="34" charset="0"/>
                <a:ea typeface="Lato" panose="020F0502020204030203" pitchFamily="34" charset="0"/>
                <a:cs typeface="Lato" panose="020F0502020204030203" pitchFamily="34" charset="0"/>
              </a:rPr>
              <a:t>You can see from the overview of our journey in this world, the space between us being born and dying, is small relative to the rest of the journey!</a:t>
            </a:r>
          </a:p>
          <a:p>
            <a:pPr marL="0" indent="0">
              <a:buNone/>
            </a:pPr>
            <a:r>
              <a:rPr lang="en-GB" sz="1100" dirty="0">
                <a:solidFill>
                  <a:schemeClr val="bg1"/>
                </a:solidFill>
                <a:latin typeface="Lato" panose="020F0502020204030203" pitchFamily="34" charset="0"/>
                <a:ea typeface="Lato" panose="020F0502020204030203" pitchFamily="34" charset="0"/>
                <a:cs typeface="Lato" panose="020F0502020204030203" pitchFamily="34" charset="0"/>
              </a:rPr>
              <a:t>Death is not the end for us - it is a transition into the next world.</a:t>
            </a:r>
          </a:p>
          <a:p>
            <a:pPr marL="0" indent="0">
              <a:buNone/>
            </a:pPr>
            <a:r>
              <a:rPr lang="en-GB" sz="1100" dirty="0">
                <a:solidFill>
                  <a:schemeClr val="bg1"/>
                </a:solidFill>
                <a:latin typeface="Lato" panose="020F0502020204030203" pitchFamily="34" charset="0"/>
                <a:ea typeface="Lato" panose="020F0502020204030203" pitchFamily="34" charset="0"/>
                <a:cs typeface="Lato" panose="020F0502020204030203" pitchFamily="34" charset="0"/>
              </a:rPr>
              <a:t>Our spirits are transient beings that, by Allah’s will, can move between different worlds.</a:t>
            </a:r>
          </a:p>
          <a:p>
            <a:pPr marL="0" indent="0">
              <a:buNone/>
            </a:pPr>
            <a:r>
              <a:rPr lang="en-GB" sz="1100" dirty="0">
                <a:solidFill>
                  <a:schemeClr val="bg1"/>
                </a:solidFill>
                <a:latin typeface="Lato" panose="020F0502020204030203" pitchFamily="34" charset="0"/>
                <a:ea typeface="Lato" panose="020F0502020204030203" pitchFamily="34" charset="0"/>
                <a:cs typeface="Lato" panose="020F0502020204030203" pitchFamily="34" charset="0"/>
              </a:rPr>
              <a:t>After we are resurrected, then our eternal life begins.</a:t>
            </a:r>
          </a:p>
        </p:txBody>
      </p:sp>
      <p:sp>
        <p:nvSpPr>
          <p:cNvPr id="4" name="Slide Number Placeholder 3"/>
          <p:cNvSpPr>
            <a:spLocks noGrp="1"/>
          </p:cNvSpPr>
          <p:nvPr>
            <p:ph type="sldNum" sz="quarter" idx="5"/>
          </p:nvPr>
        </p:nvSpPr>
        <p:spPr/>
        <p:txBody>
          <a:bodyPr/>
          <a:lstStyle/>
          <a:p>
            <a:fld id="{5D1C1BEC-309F-42BB-B396-0C369759F6C6}" type="slidenum">
              <a:rPr lang="en-GB" smtClean="0"/>
              <a:t>3</a:t>
            </a:fld>
            <a:endParaRPr lang="en-GB"/>
          </a:p>
        </p:txBody>
      </p:sp>
    </p:spTree>
    <p:extLst>
      <p:ext uri="{BB962C8B-B14F-4D97-AF65-F5344CB8AC3E}">
        <p14:creationId xmlns:p14="http://schemas.microsoft.com/office/powerpoint/2010/main" val="3311261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“When Allah created Adam, He wiped Adam's back and every person that He will create from him until the Day of Resurrection fell out from his back. Allah placed a glimmering light between the eyes of each one of them.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Allah showed them to Adam and Adam asked, `O Lord! Who are they’ </a:t>
            </a:r>
          </a:p>
          <a:p>
            <a:r>
              <a:rPr lang="en-GB" sz="1200" b="0" i="0" kern="1200" dirty="0">
                <a:solidFill>
                  <a:schemeClr val="tx1"/>
                </a:solidFill>
                <a:effectLst/>
                <a:latin typeface="+mn-lt"/>
                <a:ea typeface="+mn-ea"/>
                <a:cs typeface="+mn-cs"/>
              </a:rPr>
              <a:t>Allah said, `These are your offspring.’ </a:t>
            </a:r>
          </a:p>
          <a:p>
            <a:r>
              <a:rPr lang="en-GB" sz="1200" b="0" i="0" kern="1200" dirty="0">
                <a:solidFill>
                  <a:schemeClr val="tx1"/>
                </a:solidFill>
                <a:effectLst/>
                <a:latin typeface="+mn-lt"/>
                <a:ea typeface="+mn-ea"/>
                <a:cs typeface="+mn-cs"/>
              </a:rPr>
              <a:t>Adam saw a man from among them whose light he liked. He asked, `O Lord! Who is this man’ </a:t>
            </a:r>
          </a:p>
          <a:p>
            <a:r>
              <a:rPr lang="en-GB" sz="1200" b="0" i="0" kern="1200" dirty="0">
                <a:solidFill>
                  <a:schemeClr val="tx1"/>
                </a:solidFill>
                <a:effectLst/>
                <a:latin typeface="+mn-lt"/>
                <a:ea typeface="+mn-ea"/>
                <a:cs typeface="+mn-cs"/>
              </a:rPr>
              <a:t>Allah said, `This is a man from the latter generations of your offspring. His name is </a:t>
            </a:r>
            <a:r>
              <a:rPr lang="en-GB" sz="1200" b="0" i="0" kern="1200" dirty="0" err="1">
                <a:solidFill>
                  <a:schemeClr val="tx1"/>
                </a:solidFill>
                <a:effectLst/>
                <a:latin typeface="+mn-lt"/>
                <a:ea typeface="+mn-ea"/>
                <a:cs typeface="+mn-cs"/>
              </a:rPr>
              <a:t>Dawud</a:t>
            </a:r>
            <a:r>
              <a:rPr lang="en-GB" sz="1200" b="0" i="0" kern="1200" dirty="0">
                <a:solidFill>
                  <a:schemeClr val="tx1"/>
                </a:solidFill>
                <a:effectLst/>
                <a:latin typeface="+mn-lt"/>
                <a:ea typeface="+mn-ea"/>
                <a:cs typeface="+mn-cs"/>
              </a:rPr>
              <a:t>.' Adam said, `O Lord! How many years would he live' Allah said, `Sixty years.’ </a:t>
            </a:r>
          </a:p>
          <a:p>
            <a:r>
              <a:rPr lang="en-GB" sz="1200" b="0" i="0" kern="1200" dirty="0">
                <a:solidFill>
                  <a:schemeClr val="tx1"/>
                </a:solidFill>
                <a:effectLst/>
                <a:latin typeface="+mn-lt"/>
                <a:ea typeface="+mn-ea"/>
                <a:cs typeface="+mn-cs"/>
              </a:rPr>
              <a:t>Adam said, `O Lord! I have forfeited forty years from my life for him.’ </a:t>
            </a:r>
          </a:p>
          <a:p>
            <a:r>
              <a:rPr lang="en-GB" sz="1200" b="0" i="0" kern="1200" dirty="0">
                <a:solidFill>
                  <a:schemeClr val="tx1"/>
                </a:solidFill>
                <a:effectLst/>
                <a:latin typeface="+mn-lt"/>
                <a:ea typeface="+mn-ea"/>
                <a:cs typeface="+mn-cs"/>
              </a:rPr>
              <a:t>When Adam's life came to an end, the angel of death came to him (to take his soul). Adam said, `I still have forty years from my life term, don't I’ </a:t>
            </a:r>
          </a:p>
          <a:p>
            <a:r>
              <a:rPr lang="en-GB" sz="1200" b="0" i="0" kern="1200" dirty="0">
                <a:solidFill>
                  <a:schemeClr val="tx1"/>
                </a:solidFill>
                <a:effectLst/>
                <a:latin typeface="+mn-lt"/>
                <a:ea typeface="+mn-ea"/>
                <a:cs typeface="+mn-cs"/>
              </a:rPr>
              <a:t>He said, `Have you not given it to your son Dawud' So Adam denied that and his offspring followed suit (denying Allah's covenant), Adam forgot and his offspring forgot, Adam made a mistake and his offspring made mistakes.”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At-</a:t>
            </a:r>
            <a:r>
              <a:rPr lang="en-GB" sz="1200" b="0" i="0" kern="1200" dirty="0" err="1">
                <a:solidFill>
                  <a:schemeClr val="tx1"/>
                </a:solidFill>
                <a:effectLst/>
                <a:latin typeface="+mn-lt"/>
                <a:ea typeface="+mn-ea"/>
                <a:cs typeface="+mn-cs"/>
              </a:rPr>
              <a:t>Tirmidhi</a:t>
            </a:r>
            <a:r>
              <a:rPr lang="en-GB" sz="1200" b="0" i="0" kern="1200" dirty="0">
                <a:solidFill>
                  <a:schemeClr val="tx1"/>
                </a:solidFill>
                <a:effectLst/>
                <a:latin typeface="+mn-lt"/>
                <a:ea typeface="+mn-ea"/>
                <a:cs typeface="+mn-cs"/>
              </a:rPr>
              <a:t> said, "This Hadith is Hasan Sahih, and it was reported from various chains of narration through Abu </a:t>
            </a:r>
            <a:r>
              <a:rPr lang="en-GB" sz="1200" b="0" i="0" kern="1200" dirty="0" err="1">
                <a:solidFill>
                  <a:schemeClr val="tx1"/>
                </a:solidFill>
                <a:effectLst/>
                <a:latin typeface="+mn-lt"/>
                <a:ea typeface="+mn-ea"/>
                <a:cs typeface="+mn-cs"/>
              </a:rPr>
              <a:t>Hurayrah</a:t>
            </a:r>
            <a:r>
              <a:rPr lang="en-GB" sz="1200" b="0" i="0" kern="1200" dirty="0">
                <a:solidFill>
                  <a:schemeClr val="tx1"/>
                </a:solidFill>
                <a:effectLst/>
                <a:latin typeface="+mn-lt"/>
                <a:ea typeface="+mn-ea"/>
                <a:cs typeface="+mn-cs"/>
              </a:rPr>
              <a:t> from the Prophet ". Al-Hakim also recorded it in his </a:t>
            </a:r>
            <a:r>
              <a:rPr lang="en-GB" sz="1200" b="0" i="0" kern="1200" dirty="0" err="1">
                <a:solidFill>
                  <a:schemeClr val="tx1"/>
                </a:solidFill>
                <a:effectLst/>
                <a:latin typeface="+mn-lt"/>
                <a:ea typeface="+mn-ea"/>
                <a:cs typeface="+mn-cs"/>
              </a:rPr>
              <a:t>Mustadrak</a:t>
            </a:r>
            <a:r>
              <a:rPr lang="en-GB" sz="1200" b="0" i="0" kern="1200" dirty="0">
                <a:solidFill>
                  <a:schemeClr val="tx1"/>
                </a:solidFill>
                <a:effectLst/>
                <a:latin typeface="+mn-lt"/>
                <a:ea typeface="+mn-ea"/>
                <a:cs typeface="+mn-cs"/>
              </a:rPr>
              <a:t>, and said; "Sahih according to the criteria of Muslim, and they did not record it." These and similar Hadiths testify that Allah, the Exalted and Most </a:t>
            </a:r>
            <a:r>
              <a:rPr lang="en-GB" sz="1200" b="0" i="0" kern="1200" dirty="0" err="1">
                <a:solidFill>
                  <a:schemeClr val="tx1"/>
                </a:solidFill>
                <a:effectLst/>
                <a:latin typeface="+mn-lt"/>
                <a:ea typeface="+mn-ea"/>
                <a:cs typeface="+mn-cs"/>
              </a:rPr>
              <a:t>Honored</a:t>
            </a:r>
            <a:r>
              <a:rPr lang="en-GB" sz="1200" b="0" i="0" kern="1200" dirty="0">
                <a:solidFill>
                  <a:schemeClr val="tx1"/>
                </a:solidFill>
                <a:effectLst/>
                <a:latin typeface="+mn-lt"/>
                <a:ea typeface="+mn-ea"/>
                <a:cs typeface="+mn-cs"/>
              </a:rPr>
              <a:t>,</a:t>
            </a:r>
            <a:r>
              <a:rPr lang="en-GB" sz="1200" b="1" i="0" kern="1200" dirty="0">
                <a:solidFill>
                  <a:schemeClr val="tx1"/>
                </a:solidFill>
                <a:effectLst/>
                <a:latin typeface="+mn-lt"/>
                <a:ea typeface="+mn-ea"/>
                <a:cs typeface="+mn-cs"/>
              </a:rPr>
              <a:t> brought forth Adam's offspring from his loins and separated between the inhabitants of Paradise and those of the Fire.</a:t>
            </a:r>
            <a:endParaRPr lang="en-GB" b="1" dirty="0"/>
          </a:p>
        </p:txBody>
      </p:sp>
      <p:sp>
        <p:nvSpPr>
          <p:cNvPr id="4" name="Slide Number Placeholder 3"/>
          <p:cNvSpPr>
            <a:spLocks noGrp="1"/>
          </p:cNvSpPr>
          <p:nvPr>
            <p:ph type="sldNum" sz="quarter" idx="5"/>
          </p:nvPr>
        </p:nvSpPr>
        <p:spPr/>
        <p:txBody>
          <a:bodyPr/>
          <a:lstStyle/>
          <a:p>
            <a:fld id="{5D1C1BEC-309F-42BB-B396-0C369759F6C6}" type="slidenum">
              <a:rPr lang="en-GB" smtClean="0"/>
              <a:t>4</a:t>
            </a:fld>
            <a:endParaRPr lang="en-GB"/>
          </a:p>
        </p:txBody>
      </p:sp>
    </p:spTree>
    <p:extLst>
      <p:ext uri="{BB962C8B-B14F-4D97-AF65-F5344CB8AC3E}">
        <p14:creationId xmlns:p14="http://schemas.microsoft.com/office/powerpoint/2010/main" val="2138924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We begin this journey in our mother’s wombs. 120 days after conception the soul is blown into the foetus.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Narrated ‘Abdullah bin </a:t>
            </a:r>
            <a:r>
              <a:rPr lang="en-GB" sz="1200" b="0" i="0" kern="1200" dirty="0" err="1">
                <a:solidFill>
                  <a:schemeClr val="tx1"/>
                </a:solidFill>
                <a:effectLst/>
                <a:latin typeface="+mn-lt"/>
                <a:ea typeface="+mn-ea"/>
                <a:cs typeface="+mn-cs"/>
              </a:rPr>
              <a:t>Mus’ud</a:t>
            </a:r>
            <a:r>
              <a:rPr lang="en-GB" sz="1200" b="0" i="0" kern="1200" dirty="0">
                <a:solidFill>
                  <a:schemeClr val="tx1"/>
                </a:solidFill>
                <a:effectLst/>
                <a:latin typeface="+mn-lt"/>
                <a:ea typeface="+mn-ea"/>
                <a:cs typeface="+mn-cs"/>
              </a:rPr>
              <a:t>: “Allah’s Apostle, the true and truly inspired said, </a:t>
            </a:r>
          </a:p>
          <a:p>
            <a:r>
              <a:rPr lang="en-GB" sz="1200" b="0" i="0" kern="1200" dirty="0">
                <a:solidFill>
                  <a:schemeClr val="tx1"/>
                </a:solidFill>
                <a:effectLst/>
                <a:latin typeface="+mn-lt"/>
                <a:ea typeface="+mn-ea"/>
                <a:cs typeface="+mn-cs"/>
              </a:rPr>
              <a:t>‘(The matter of the Creation of) a human being is put together in the womb of the mother in forty days, and then he becomes a clot of thick blood for a similar period, and then a piece of flesh for a similar period. Then Allah sends an angel who is ordered to write four things. He is ordered to write down his (i.e. the new creature’s) deeds, his livelihood, his (date of) death, and whether he will be blessed or wretched (in religion). Then the soul is breathed into him’”   [Bukhari]</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does have other </a:t>
            </a:r>
            <a:r>
              <a:rPr lang="en-GB" sz="1200" b="0" i="0" kern="1200" dirty="0" err="1">
                <a:solidFill>
                  <a:schemeClr val="tx1"/>
                </a:solidFill>
                <a:effectLst/>
                <a:latin typeface="+mn-lt"/>
                <a:ea typeface="+mn-ea"/>
                <a:cs typeface="+mn-cs"/>
              </a:rPr>
              <a:t>Fiqh</a:t>
            </a:r>
            <a:r>
              <a:rPr lang="en-GB" sz="1200" b="0" i="0" kern="1200" dirty="0">
                <a:solidFill>
                  <a:schemeClr val="tx1"/>
                </a:solidFill>
                <a:effectLst/>
                <a:latin typeface="+mn-lt"/>
                <a:ea typeface="+mn-ea"/>
                <a:cs typeface="+mn-cs"/>
              </a:rPr>
              <a:t> implications around abortion and when does “life” begin – but this is not todays topic</a:t>
            </a:r>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5</a:t>
            </a:fld>
            <a:endParaRPr lang="en-GB"/>
          </a:p>
        </p:txBody>
      </p:sp>
    </p:spTree>
    <p:extLst>
      <p:ext uri="{BB962C8B-B14F-4D97-AF65-F5344CB8AC3E}">
        <p14:creationId xmlns:p14="http://schemas.microsoft.com/office/powerpoint/2010/main" val="3322692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6</a:t>
            </a:fld>
            <a:endParaRPr lang="en-GB"/>
          </a:p>
        </p:txBody>
      </p:sp>
    </p:spTree>
    <p:extLst>
      <p:ext uri="{BB962C8B-B14F-4D97-AF65-F5344CB8AC3E}">
        <p14:creationId xmlns:p14="http://schemas.microsoft.com/office/powerpoint/2010/main" val="302225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7</a:t>
            </a:fld>
            <a:endParaRPr lang="en-GB"/>
          </a:p>
        </p:txBody>
      </p:sp>
    </p:spTree>
    <p:extLst>
      <p:ext uri="{BB962C8B-B14F-4D97-AF65-F5344CB8AC3E}">
        <p14:creationId xmlns:p14="http://schemas.microsoft.com/office/powerpoint/2010/main" val="1731116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is going to focus on the part of our journey that is after death, before we are resurrected.</a:t>
            </a:r>
          </a:p>
        </p:txBody>
      </p:sp>
      <p:sp>
        <p:nvSpPr>
          <p:cNvPr id="4" name="Slide Number Placeholder 3"/>
          <p:cNvSpPr>
            <a:spLocks noGrp="1"/>
          </p:cNvSpPr>
          <p:nvPr>
            <p:ph type="sldNum" sz="quarter" idx="5"/>
          </p:nvPr>
        </p:nvSpPr>
        <p:spPr/>
        <p:txBody>
          <a:bodyPr/>
          <a:lstStyle/>
          <a:p>
            <a:fld id="{5D1C1BEC-309F-42BB-B396-0C369759F6C6}" type="slidenum">
              <a:rPr lang="en-GB" smtClean="0"/>
              <a:t>8</a:t>
            </a:fld>
            <a:endParaRPr lang="en-GB"/>
          </a:p>
        </p:txBody>
      </p:sp>
    </p:spTree>
    <p:extLst>
      <p:ext uri="{BB962C8B-B14F-4D97-AF65-F5344CB8AC3E}">
        <p14:creationId xmlns:p14="http://schemas.microsoft.com/office/powerpoint/2010/main" val="2956034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this life, the soul and the body are together except during sleep, when the soul may leave the body and come back in the morning - or Allah may take the soul at that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kern="1200" dirty="0">
                <a:solidFill>
                  <a:schemeClr val="tx1"/>
                </a:solidFill>
                <a:effectLst/>
                <a:latin typeface="+mn-lt"/>
                <a:ea typeface="+mn-ea"/>
                <a:cs typeface="+mn-cs"/>
              </a:rPr>
              <a:t>“It is Allah that takes the souls at death; and those that die not (He takes) during their sleep: those on whom He has passed the decree of death, He keeps back (from returning to life), but the rest He sends (to their bodies) for a term appointed. Verily in this are Signs for those who reflect.”(39:42)</a:t>
            </a:r>
            <a:endParaRPr lang="en-GB" dirty="0"/>
          </a:p>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9</a:t>
            </a:fld>
            <a:endParaRPr lang="en-GB"/>
          </a:p>
        </p:txBody>
      </p:sp>
    </p:spTree>
    <p:extLst>
      <p:ext uri="{BB962C8B-B14F-4D97-AF65-F5344CB8AC3E}">
        <p14:creationId xmlns:p14="http://schemas.microsoft.com/office/powerpoint/2010/main" val="4024309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D1C1BEC-309F-42BB-B396-0C369759F6C6}" type="slidenum">
              <a:rPr lang="en-GB" smtClean="0"/>
              <a:t>10</a:t>
            </a:fld>
            <a:endParaRPr lang="en-GB"/>
          </a:p>
        </p:txBody>
      </p:sp>
    </p:spTree>
    <p:extLst>
      <p:ext uri="{BB962C8B-B14F-4D97-AF65-F5344CB8AC3E}">
        <p14:creationId xmlns:p14="http://schemas.microsoft.com/office/powerpoint/2010/main" val="2587900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E2A78-35F3-4CD7-BE8B-ECE7449ED0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D13945E-E4C6-4433-8046-0F5BE86702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10967C-6580-4DFD-9C13-A0D0270F5D0C}"/>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7F693699-3C5A-455A-8FD2-34E4972016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1DEDD-BAB1-472B-9F17-C1D589CBDA3F}"/>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441100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F080A-56C6-431B-BDF7-3F3B8C3982F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3CC43D0-D5B6-426A-A9EE-DAC97611E79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B49252-C06D-4E59-9062-0FC3796BCE2D}"/>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73FE7FCC-D272-4D23-9D35-D34D52647D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53D262B-50FA-4238-B3E3-CEF4B9C9E0FB}"/>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99226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0C3A86-5612-465B-B602-82C379FD8CC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3862A0B-3C69-433E-B888-3DCC8F2D28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F245FC-9018-4B26-BDA0-123BE1987A5F}"/>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7B405609-FFA8-43E6-84C2-C3D43EED75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62305-F6D0-46EF-84C8-A1D573E2BA4D}"/>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6790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B7724-68E1-456C-A8DE-CD22248545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C22275-AF15-4CDC-BB20-4A303A39084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D98932B-5BD4-4224-9E89-EDF0F75FBC4F}"/>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B423239C-2C04-4C21-85A2-3161EF18E9E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83456D-DAC3-451E-A75D-BA2089AACAAC}"/>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4229883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5AC-8638-410A-BC22-9377E71E11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E04AF23-49DF-4A2F-B7C9-A6AC139070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5A42D6A-6969-4BAE-9145-C2D63C16233E}"/>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301DBADF-6643-4286-BC2F-1F38776B21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7E0BE85-2CD0-46AF-888A-DB43CBFB775B}"/>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87950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39F34-6DE0-4B3D-8C74-AD3BBF63AA6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C25BC5-DD0E-4C92-BBE9-6439922CF76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C3C225-D577-4BF6-BF1F-146ACBE3A00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46F1D-9D9F-490F-91F5-4D5DAC055FFB}"/>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6" name="Footer Placeholder 5">
            <a:extLst>
              <a:ext uri="{FF2B5EF4-FFF2-40B4-BE49-F238E27FC236}">
                <a16:creationId xmlns:a16="http://schemas.microsoft.com/office/drawing/2014/main" id="{69AE773B-1696-49FB-B627-F2FE8E86CD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06424D4-1044-40C9-9AC5-FEFFD2C5D436}"/>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25031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8ABDF-5307-47C7-BF5C-D1B90078EA3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7E141FB-D076-452B-B583-EEC2CB9BAA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DDB733E-2B14-434C-993F-C4745BB9438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98F35BF-FB77-416B-9247-02522DE5C7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7E5DD5E-9953-405F-928F-55E02ED1B0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F721D57-DC2B-4E23-8396-9D3AFD76D654}"/>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8" name="Footer Placeholder 7">
            <a:extLst>
              <a:ext uri="{FF2B5EF4-FFF2-40B4-BE49-F238E27FC236}">
                <a16:creationId xmlns:a16="http://schemas.microsoft.com/office/drawing/2014/main" id="{9424EF04-25DF-458C-86DC-B962DEFD24B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61D4B4-BF01-49EE-A8F1-AD3481B6F7DD}"/>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298361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0290A-FDA0-4285-9AB1-9DE5C753461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9520B0A-0117-48E9-BB88-06799E40E4DB}"/>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4" name="Footer Placeholder 3">
            <a:extLst>
              <a:ext uri="{FF2B5EF4-FFF2-40B4-BE49-F238E27FC236}">
                <a16:creationId xmlns:a16="http://schemas.microsoft.com/office/drawing/2014/main" id="{464A12F9-342C-4427-A483-03DE1C2FB4B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773527-9E68-4CBE-B933-F6B213772E8B}"/>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463953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DB64E3-A050-45D4-B2B1-9435076D6710}"/>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3" name="Footer Placeholder 2">
            <a:extLst>
              <a:ext uri="{FF2B5EF4-FFF2-40B4-BE49-F238E27FC236}">
                <a16:creationId xmlns:a16="http://schemas.microsoft.com/office/drawing/2014/main" id="{9316F891-F54A-4F6D-85A1-4831F8A1FFD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F2B187D-0394-4A6B-9786-0E8F8605511F}"/>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300041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7D66C-6349-4701-9500-BA39E5CD4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2256886-95F5-46EC-8CB0-CA1631D767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9C4EE07-8491-4368-B4DE-976D121DB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067096-CE0C-42B2-9CCE-BFCF76505DC1}"/>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6" name="Footer Placeholder 5">
            <a:extLst>
              <a:ext uri="{FF2B5EF4-FFF2-40B4-BE49-F238E27FC236}">
                <a16:creationId xmlns:a16="http://schemas.microsoft.com/office/drawing/2014/main" id="{E3FEA189-03E7-4879-B498-C2E33C6EEC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C73813-BC00-43D2-92DB-039D65596BE7}"/>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43378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C9473-09EC-4529-8412-5690B980F4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4CCCDF5-B4B0-4907-AD56-24DAFB87DE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4746D06-3BF3-4E6D-A42E-05EB36C99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1771F93-48C5-4EEE-B240-86C8D87F65E6}"/>
              </a:ext>
            </a:extLst>
          </p:cNvPr>
          <p:cNvSpPr>
            <a:spLocks noGrp="1"/>
          </p:cNvSpPr>
          <p:nvPr>
            <p:ph type="dt" sz="half" idx="10"/>
          </p:nvPr>
        </p:nvSpPr>
        <p:spPr/>
        <p:txBody>
          <a:bodyPr/>
          <a:lstStyle/>
          <a:p>
            <a:fld id="{33A7BE64-CD61-44DC-AA00-5489167210CE}" type="datetimeFigureOut">
              <a:rPr lang="en-GB" smtClean="0"/>
              <a:t>09/03/2024</a:t>
            </a:fld>
            <a:endParaRPr lang="en-GB"/>
          </a:p>
        </p:txBody>
      </p:sp>
      <p:sp>
        <p:nvSpPr>
          <p:cNvPr id="6" name="Footer Placeholder 5">
            <a:extLst>
              <a:ext uri="{FF2B5EF4-FFF2-40B4-BE49-F238E27FC236}">
                <a16:creationId xmlns:a16="http://schemas.microsoft.com/office/drawing/2014/main" id="{9523D0FA-686A-4056-82E5-BC138F5541C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10244B-1851-474F-A4A8-8404D3945423}"/>
              </a:ext>
            </a:extLst>
          </p:cNvPr>
          <p:cNvSpPr>
            <a:spLocks noGrp="1"/>
          </p:cNvSpPr>
          <p:nvPr>
            <p:ph type="sldNum" sz="quarter" idx="12"/>
          </p:nvPr>
        </p:nvSpPr>
        <p:spPr/>
        <p:txBody>
          <a:bodyPr/>
          <a:lstStyle/>
          <a:p>
            <a:fld id="{9D81BCA9-6D6F-4B5E-8FE0-5A7700BA21F7}" type="slidenum">
              <a:rPr lang="en-GB" smtClean="0"/>
              <a:t>‹#›</a:t>
            </a:fld>
            <a:endParaRPr lang="en-GB"/>
          </a:p>
        </p:txBody>
      </p:sp>
    </p:spTree>
    <p:extLst>
      <p:ext uri="{BB962C8B-B14F-4D97-AF65-F5344CB8AC3E}">
        <p14:creationId xmlns:p14="http://schemas.microsoft.com/office/powerpoint/2010/main" val="247398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D5C9AE-BEA6-44B1-A189-9B5156255B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95C85EA-F1C2-4E50-8619-074280D0EB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A6C4B6C-2413-46CA-8904-4F80960AE1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A7BE64-CD61-44DC-AA00-5489167210CE}" type="datetimeFigureOut">
              <a:rPr lang="en-GB" smtClean="0"/>
              <a:t>09/03/2024</a:t>
            </a:fld>
            <a:endParaRPr lang="en-GB"/>
          </a:p>
        </p:txBody>
      </p:sp>
      <p:sp>
        <p:nvSpPr>
          <p:cNvPr id="5" name="Footer Placeholder 4">
            <a:extLst>
              <a:ext uri="{FF2B5EF4-FFF2-40B4-BE49-F238E27FC236}">
                <a16:creationId xmlns:a16="http://schemas.microsoft.com/office/drawing/2014/main" id="{7C06ABE7-31D8-4D37-B907-43743382A9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92EB4B6-463C-4556-9B08-FB7D19638E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81BCA9-6D6F-4B5E-8FE0-5A7700BA21F7}" type="slidenum">
              <a:rPr lang="en-GB" smtClean="0"/>
              <a:t>‹#›</a:t>
            </a:fld>
            <a:endParaRPr lang="en-GB"/>
          </a:p>
        </p:txBody>
      </p:sp>
    </p:spTree>
    <p:extLst>
      <p:ext uri="{BB962C8B-B14F-4D97-AF65-F5344CB8AC3E}">
        <p14:creationId xmlns:p14="http://schemas.microsoft.com/office/powerpoint/2010/main" val="322316989"/>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CF5EDD-84C2-4643-8FC1-B03361685B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EF89BDAC-8EFD-4F99-B9EC-D3DA129FC9C0}"/>
              </a:ext>
            </a:extLst>
          </p:cNvPr>
          <p:cNvSpPr txBox="1"/>
          <p:nvPr/>
        </p:nvSpPr>
        <p:spPr>
          <a:xfrm>
            <a:off x="7365252" y="5310680"/>
            <a:ext cx="4518838" cy="1200329"/>
          </a:xfrm>
          <a:prstGeom prst="rect">
            <a:avLst/>
          </a:prstGeom>
          <a:noFill/>
        </p:spPr>
        <p:txBody>
          <a:bodyPr wrap="square" rtlCol="0">
            <a:spAutoFit/>
          </a:bodyPr>
          <a:lstStyle/>
          <a:p>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YM e-Circle 14 – 16</a:t>
            </a:r>
          </a:p>
          <a:p>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15</a:t>
            </a:r>
            <a:r>
              <a:rPr lang="en-GB" sz="3600" b="1" baseline="30000" dirty="0">
                <a:solidFill>
                  <a:schemeClr val="bg1"/>
                </a:solidFill>
                <a:latin typeface="Lato" panose="020F0502020204030203" pitchFamily="34" charset="0"/>
                <a:ea typeface="Lato" panose="020F0502020204030203" pitchFamily="34" charset="0"/>
                <a:cs typeface="Lato" panose="020F0502020204030203" pitchFamily="34" charset="0"/>
              </a:rPr>
              <a:t>th</a:t>
            </a:r>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 January</a:t>
            </a:r>
          </a:p>
        </p:txBody>
      </p:sp>
      <p:pic>
        <p:nvPicPr>
          <p:cNvPr id="4" name="Picture 3">
            <a:extLst>
              <a:ext uri="{FF2B5EF4-FFF2-40B4-BE49-F238E27FC236}">
                <a16:creationId xmlns:a16="http://schemas.microsoft.com/office/drawing/2014/main" id="{6466C8D6-4500-56D6-20CB-C193B45DF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42600" y="90980"/>
            <a:ext cx="1402335" cy="1369242"/>
          </a:xfrm>
          <a:prstGeom prst="rect">
            <a:avLst/>
          </a:prstGeom>
        </p:spPr>
      </p:pic>
    </p:spTree>
    <p:extLst>
      <p:ext uri="{BB962C8B-B14F-4D97-AF65-F5344CB8AC3E}">
        <p14:creationId xmlns:p14="http://schemas.microsoft.com/office/powerpoint/2010/main" val="1782326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a:xfrm>
            <a:off x="6913984" y="523081"/>
            <a:ext cx="4780382" cy="1325563"/>
          </a:xfrm>
        </p:spPr>
        <p:txBody>
          <a:bodyPr/>
          <a:lstStyle/>
          <a:p>
            <a:r>
              <a:rPr lang="en-GB" b="1" dirty="0" err="1">
                <a:solidFill>
                  <a:schemeClr val="bg1"/>
                </a:solidFill>
                <a:latin typeface="Lato" panose="020F0502020204030203" pitchFamily="34" charset="0"/>
                <a:ea typeface="Lato" panose="020F0502020204030203" pitchFamily="34" charset="0"/>
                <a:cs typeface="Lato" panose="020F0502020204030203" pitchFamily="34" charset="0"/>
              </a:rPr>
              <a:t>Dua</a:t>
            </a:r>
            <a:r>
              <a:rPr lang="en-GB" b="1" dirty="0">
                <a:solidFill>
                  <a:schemeClr val="bg1"/>
                </a:solidFill>
                <a:latin typeface="Lato" panose="020F0502020204030203" pitchFamily="34" charset="0"/>
                <a:ea typeface="Lato" panose="020F0502020204030203" pitchFamily="34" charset="0"/>
                <a:cs typeface="Lato" panose="020F0502020204030203" pitchFamily="34" charset="0"/>
              </a:rPr>
              <a:t> for Sleeping &amp; Waking Up</a:t>
            </a:r>
          </a:p>
        </p:txBody>
      </p:sp>
      <p:sp>
        <p:nvSpPr>
          <p:cNvPr id="3" name="Content Placeholder 2">
            <a:extLst>
              <a:ext uri="{FF2B5EF4-FFF2-40B4-BE49-F238E27FC236}">
                <a16:creationId xmlns:a16="http://schemas.microsoft.com/office/drawing/2014/main" id="{BE170B69-5823-4C7E-8F0C-F916BE9EEF74}"/>
              </a:ext>
            </a:extLst>
          </p:cNvPr>
          <p:cNvSpPr>
            <a:spLocks noGrp="1"/>
          </p:cNvSpPr>
          <p:nvPr>
            <p:ph idx="1"/>
          </p:nvPr>
        </p:nvSpPr>
        <p:spPr>
          <a:xfrm>
            <a:off x="6913984" y="1983581"/>
            <a:ext cx="4780382" cy="4351338"/>
          </a:xfrm>
        </p:spPr>
        <p:txBody>
          <a:bodyPr>
            <a:normAutofit/>
          </a:bodyPr>
          <a:lstStyle/>
          <a:p>
            <a:pPr marL="0" indent="0">
              <a:lnSpc>
                <a:spcPct val="100000"/>
              </a:lnSpc>
              <a:buNone/>
            </a:pPr>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These </a:t>
            </a:r>
            <a:r>
              <a:rPr lang="en-GB" sz="3600" dirty="0" err="1">
                <a:solidFill>
                  <a:schemeClr val="bg1"/>
                </a:solidFill>
                <a:latin typeface="Lato" panose="020F0502020204030203" pitchFamily="34" charset="0"/>
                <a:ea typeface="Lato" panose="020F0502020204030203" pitchFamily="34" charset="0"/>
                <a:cs typeface="Lato" panose="020F0502020204030203" pitchFamily="34" charset="0"/>
              </a:rPr>
              <a:t>dua</a:t>
            </a:r>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 are important as they’re referring to the journey our soul takes while we sleep</a:t>
            </a:r>
          </a:p>
        </p:txBody>
      </p:sp>
      <p:pic>
        <p:nvPicPr>
          <p:cNvPr id="2050" name="Picture 2" descr="No photo description available.">
            <a:extLst>
              <a:ext uri="{FF2B5EF4-FFF2-40B4-BE49-F238E27FC236}">
                <a16:creationId xmlns:a16="http://schemas.microsoft.com/office/drawing/2014/main" id="{FB3D5A4C-25AB-4509-BCE6-85CB4273A87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717" r="4990"/>
          <a:stretch/>
        </p:blipFill>
        <p:spPr bwMode="auto">
          <a:xfrm>
            <a:off x="497634" y="523081"/>
            <a:ext cx="6088151" cy="581183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71C434A-A038-E863-4C70-336291E71A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3663781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p:txBody>
          <a:bodyPr>
            <a:normAutofit/>
          </a:bodyPr>
          <a:lstStyle/>
          <a:p>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Role of the Angels</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p:txBody>
          <a:bodyPr>
            <a:normAutofit lnSpcReduction="10000"/>
          </a:bodyPr>
          <a:lstStyle/>
          <a:p>
            <a:pPr marL="0" indent="0">
              <a:lnSpc>
                <a:spcPct val="100000"/>
              </a:lnSpc>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…Then the Angel of Death (</a:t>
            </a:r>
            <a:r>
              <a:rPr lang="en-GB" dirty="0" err="1">
                <a:solidFill>
                  <a:schemeClr val="bg1"/>
                </a:solidFill>
                <a:latin typeface="Lato" panose="020F0502020204030203" pitchFamily="34" charset="0"/>
                <a:ea typeface="Lato" panose="020F0502020204030203" pitchFamily="34" charset="0"/>
                <a:cs typeface="Lato" panose="020F0502020204030203" pitchFamily="34" charset="0"/>
              </a:rPr>
              <a:t>Malakul</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GB" dirty="0" err="1">
                <a:solidFill>
                  <a:schemeClr val="bg1"/>
                </a:solidFill>
                <a:latin typeface="Lato" panose="020F0502020204030203" pitchFamily="34" charset="0"/>
                <a:ea typeface="Lato" panose="020F0502020204030203" pitchFamily="34" charset="0"/>
                <a:cs typeface="Lato" panose="020F0502020204030203" pitchFamily="34" charset="0"/>
              </a:rPr>
              <a:t>Mawt</a:t>
            </a:r>
            <a:r>
              <a:rPr lang="en-GB" dirty="0">
                <a:solidFill>
                  <a:schemeClr val="bg1"/>
                </a:solidFill>
                <a:latin typeface="Lato" panose="020F0502020204030203" pitchFamily="34" charset="0"/>
                <a:ea typeface="Lato" panose="020F0502020204030203" pitchFamily="34" charset="0"/>
                <a:cs typeface="Lato" panose="020F0502020204030203" pitchFamily="34" charset="0"/>
              </a:rPr>
              <a:t>) comes and sits at his head and says, “Good soul, come out to forgiveness and pleasure from Allah!” Then his soul emerges like a drop of water flows from a water-skin and the angel takes hold of it…</a:t>
            </a:r>
            <a:br>
              <a:rPr lang="en-GB" dirty="0">
                <a:solidFill>
                  <a:schemeClr val="bg1"/>
                </a:solidFill>
                <a:latin typeface="Lato" panose="020F0502020204030203" pitchFamily="34" charset="0"/>
                <a:ea typeface="Lato" panose="020F0502020204030203" pitchFamily="34" charset="0"/>
                <a:cs typeface="Lato" panose="020F0502020204030203" pitchFamily="34" charset="0"/>
              </a:rPr>
            </a:b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[The Angels shroud and perfume the soul and take] him to the lowest heaven and ask for the gate to be opened for him… [and they take him to Allah and He says] ‘take him back to earth. I created them from it and I return them to it and I will bring them forth from it again.’</a:t>
            </a:r>
          </a:p>
        </p:txBody>
      </p:sp>
      <p:pic>
        <p:nvPicPr>
          <p:cNvPr id="2" name="Picture 1">
            <a:extLst>
              <a:ext uri="{FF2B5EF4-FFF2-40B4-BE49-F238E27FC236}">
                <a16:creationId xmlns:a16="http://schemas.microsoft.com/office/drawing/2014/main" id="{ADBCB536-E062-93A3-70A3-1A9569DCF6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437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a:xfrm>
            <a:off x="528735" y="365125"/>
            <a:ext cx="10515600" cy="1325563"/>
          </a:xfrm>
        </p:spPr>
        <p:txBody>
          <a:bodyPr>
            <a:normAutofit/>
          </a:bodyPr>
          <a:lstStyle/>
          <a:p>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Test of the Grave (</a:t>
            </a:r>
            <a:r>
              <a:rPr lang="en-GB" sz="5400" b="1" dirty="0" err="1">
                <a:solidFill>
                  <a:schemeClr val="bg1"/>
                </a:solidFill>
                <a:latin typeface="Lato" panose="020F0502020204030203" pitchFamily="34" charset="0"/>
                <a:ea typeface="Lato" panose="020F0502020204030203" pitchFamily="34" charset="0"/>
                <a:cs typeface="Lato" panose="020F0502020204030203" pitchFamily="34" charset="0"/>
              </a:rPr>
              <a:t>Fitnatul</a:t>
            </a:r>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 </a:t>
            </a:r>
            <a:r>
              <a:rPr lang="en-GB" sz="5400" b="1" dirty="0" err="1">
                <a:solidFill>
                  <a:schemeClr val="bg1"/>
                </a:solidFill>
                <a:latin typeface="Lato" panose="020F0502020204030203" pitchFamily="34" charset="0"/>
                <a:ea typeface="Lato" panose="020F0502020204030203" pitchFamily="34" charset="0"/>
                <a:cs typeface="Lato" panose="020F0502020204030203" pitchFamily="34" charset="0"/>
              </a:rPr>
              <a:t>Qabr</a:t>
            </a:r>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a:xfrm>
            <a:off x="578499" y="1690688"/>
            <a:ext cx="11084766" cy="4682120"/>
          </a:xfrm>
        </p:spPr>
        <p:txBody>
          <a:bodyPr>
            <a:normAutofit fontScale="92500" lnSpcReduction="10000"/>
          </a:bodyPr>
          <a:lstStyle/>
          <a:p>
            <a:pPr marL="0" indent="0">
              <a:lnSpc>
                <a:spcPct val="110000"/>
              </a:lnSpc>
              <a:spcAft>
                <a:spcPts val="600"/>
              </a:spcAft>
              <a:buNone/>
            </a:pPr>
            <a:r>
              <a:rPr lang="en-GB" dirty="0" err="1">
                <a:solidFill>
                  <a:schemeClr val="bg1"/>
                </a:solidFill>
              </a:rPr>
              <a:t>Munkar</a:t>
            </a:r>
            <a:r>
              <a:rPr lang="en-GB" dirty="0">
                <a:solidFill>
                  <a:schemeClr val="bg1"/>
                </a:solidFill>
              </a:rPr>
              <a:t> &amp; </a:t>
            </a:r>
            <a:r>
              <a:rPr lang="en-GB" dirty="0" err="1">
                <a:solidFill>
                  <a:schemeClr val="bg1"/>
                </a:solidFill>
              </a:rPr>
              <a:t>Nakir</a:t>
            </a:r>
            <a:r>
              <a:rPr lang="en-GB" dirty="0">
                <a:solidFill>
                  <a:schemeClr val="bg1"/>
                </a:solidFill>
              </a:rPr>
              <a:t> will ask: ‘Who is your Lord?’ </a:t>
            </a:r>
          </a:p>
          <a:p>
            <a:pPr marL="0" indent="0">
              <a:lnSpc>
                <a:spcPct val="110000"/>
              </a:lnSpc>
              <a:spcAft>
                <a:spcPts val="600"/>
              </a:spcAft>
              <a:buNone/>
            </a:pPr>
            <a:r>
              <a:rPr lang="en-GB" dirty="0">
                <a:solidFill>
                  <a:schemeClr val="bg1"/>
                </a:solidFill>
              </a:rPr>
              <a:t>He replies, ‘My Lord is Allah.’ </a:t>
            </a:r>
          </a:p>
          <a:p>
            <a:pPr marL="0" indent="0">
              <a:lnSpc>
                <a:spcPct val="110000"/>
              </a:lnSpc>
              <a:spcAft>
                <a:spcPts val="600"/>
              </a:spcAft>
              <a:buNone/>
            </a:pPr>
            <a:r>
              <a:rPr lang="en-GB" dirty="0">
                <a:solidFill>
                  <a:schemeClr val="accent4">
                    <a:lumMod val="20000"/>
                    <a:lumOff val="80000"/>
                  </a:schemeClr>
                </a:solidFill>
              </a:rPr>
              <a:t>They ask him, ‘What is your religion?’ </a:t>
            </a:r>
          </a:p>
          <a:p>
            <a:pPr marL="0" indent="0">
              <a:lnSpc>
                <a:spcPct val="110000"/>
              </a:lnSpc>
              <a:spcAft>
                <a:spcPts val="600"/>
              </a:spcAft>
              <a:buNone/>
            </a:pPr>
            <a:r>
              <a:rPr lang="en-GB" dirty="0">
                <a:solidFill>
                  <a:schemeClr val="accent4">
                    <a:lumMod val="20000"/>
                    <a:lumOff val="80000"/>
                  </a:schemeClr>
                </a:solidFill>
              </a:rPr>
              <a:t>He replies, ‘My religion is Islam.’ </a:t>
            </a:r>
          </a:p>
          <a:p>
            <a:pPr marL="0" indent="0">
              <a:lnSpc>
                <a:spcPct val="110000"/>
              </a:lnSpc>
              <a:spcAft>
                <a:spcPts val="600"/>
              </a:spcAft>
              <a:buNone/>
            </a:pPr>
            <a:r>
              <a:rPr lang="en-GB" dirty="0">
                <a:solidFill>
                  <a:schemeClr val="bg1"/>
                </a:solidFill>
              </a:rPr>
              <a:t>They ask him, ‘Who is this man who was sent among you?’ </a:t>
            </a:r>
          </a:p>
          <a:p>
            <a:pPr marL="0" indent="0">
              <a:lnSpc>
                <a:spcPct val="110000"/>
              </a:lnSpc>
              <a:spcAft>
                <a:spcPts val="600"/>
              </a:spcAft>
              <a:buNone/>
            </a:pPr>
            <a:r>
              <a:rPr lang="en-GB" dirty="0">
                <a:solidFill>
                  <a:schemeClr val="bg1"/>
                </a:solidFill>
              </a:rPr>
              <a:t>He replies, ‘The Messenger of Allah.’ </a:t>
            </a:r>
          </a:p>
          <a:p>
            <a:pPr marL="0" indent="0">
              <a:lnSpc>
                <a:spcPct val="110000"/>
              </a:lnSpc>
              <a:spcAft>
                <a:spcPts val="600"/>
              </a:spcAft>
              <a:buNone/>
            </a:pPr>
            <a:r>
              <a:rPr lang="en-GB" dirty="0">
                <a:solidFill>
                  <a:schemeClr val="accent4">
                    <a:lumMod val="20000"/>
                    <a:lumOff val="80000"/>
                  </a:schemeClr>
                </a:solidFill>
              </a:rPr>
              <a:t>Then a Voice from on high declares, ‘My slave has spoken the truth, so spread out carpets from the Garden for him and open a gate of the Garden for him!’</a:t>
            </a:r>
            <a:endParaRPr lang="en-GB" sz="2400" dirty="0">
              <a:solidFill>
                <a:schemeClr val="accent4">
                  <a:lumMod val="20000"/>
                  <a:lumOff val="80000"/>
                </a:schemeClr>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422D0670-5603-54A6-580B-EEE0DC667B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743177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p:txBody>
          <a:bodyPr>
            <a:normAutofit/>
          </a:bodyPr>
          <a:lstStyle/>
          <a:p>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The Barrier (</a:t>
            </a:r>
            <a:r>
              <a:rPr lang="en-GB" sz="6000" b="1" dirty="0" err="1">
                <a:solidFill>
                  <a:schemeClr val="bg1"/>
                </a:solidFill>
                <a:latin typeface="Lato" panose="020F0502020204030203" pitchFamily="34" charset="0"/>
                <a:ea typeface="Lato" panose="020F0502020204030203" pitchFamily="34" charset="0"/>
                <a:cs typeface="Lato" panose="020F0502020204030203" pitchFamily="34" charset="0"/>
              </a:rPr>
              <a:t>Barzakh</a:t>
            </a:r>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p:txBody>
          <a:bodyPr>
            <a:normAutofit/>
          </a:bodyPr>
          <a:lstStyle/>
          <a:p>
            <a:pPr marL="0" indent="0">
              <a:lnSpc>
                <a:spcPct val="100000"/>
              </a:lnSpc>
              <a:buNone/>
            </a:pPr>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“When death comes to one of them, he cries, ‘My Lord, let me return so as to make amends for the things I neglected.’ Never! This will not go beyond his words: a </a:t>
            </a:r>
            <a:r>
              <a:rPr lang="en-GB" sz="3600" dirty="0">
                <a:solidFill>
                  <a:schemeClr val="accent4">
                    <a:lumMod val="40000"/>
                    <a:lumOff val="60000"/>
                  </a:schemeClr>
                </a:solidFill>
                <a:latin typeface="Lato" panose="020F0502020204030203" pitchFamily="34" charset="0"/>
                <a:ea typeface="Lato" panose="020F0502020204030203" pitchFamily="34" charset="0"/>
                <a:cs typeface="Lato" panose="020F0502020204030203" pitchFamily="34" charset="0"/>
              </a:rPr>
              <a:t>barrier</a:t>
            </a:r>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 stands behind such people until the very Day they are resurrected.”</a:t>
            </a:r>
            <a:b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br>
            <a:endParaRPr lang="en-GB" sz="32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lnSpc>
                <a:spcPct val="100000"/>
              </a:lnSpc>
              <a:buNone/>
            </a:pP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(Qur’an 23:99-100)</a:t>
            </a:r>
          </a:p>
          <a:p>
            <a:pPr marL="0" indent="0">
              <a:buNone/>
            </a:pPr>
            <a:endParaRPr lang="en-GB" sz="2400"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17B17688-9763-C81E-6724-7A3D6F2FD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3149049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BE668-D64D-077E-FCA3-7B849FBC119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5F844C-C77F-392E-88EC-D4F03C41D8D2}"/>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C0EC7869-19EE-AE94-7051-CE19358236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1FC77396-FEA5-FD40-7AF1-09329899AAF1}"/>
              </a:ext>
            </a:extLst>
          </p:cNvPr>
          <p:cNvSpPr>
            <a:spLocks noGrp="1"/>
          </p:cNvSpPr>
          <p:nvPr>
            <p:ph type="title"/>
          </p:nvPr>
        </p:nvSpPr>
        <p:spPr/>
        <p:txBody>
          <a:bodyPr>
            <a:normAutofit fontScale="90000"/>
          </a:bodyPr>
          <a:lstStyle/>
          <a:p>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The Grave (</a:t>
            </a:r>
            <a:r>
              <a:rPr lang="en-GB" sz="6000" b="1" dirty="0" err="1">
                <a:solidFill>
                  <a:schemeClr val="bg1"/>
                </a:solidFill>
                <a:latin typeface="Lato" panose="020F0502020204030203" pitchFamily="34" charset="0"/>
                <a:ea typeface="Lato" panose="020F0502020204030203" pitchFamily="34" charset="0"/>
                <a:cs typeface="Lato" panose="020F0502020204030203" pitchFamily="34" charset="0"/>
              </a:rPr>
              <a:t>Qabr</a:t>
            </a:r>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 - Disbelievers</a:t>
            </a:r>
          </a:p>
        </p:txBody>
      </p:sp>
      <p:sp>
        <p:nvSpPr>
          <p:cNvPr id="7" name="Content Placeholder 6">
            <a:extLst>
              <a:ext uri="{FF2B5EF4-FFF2-40B4-BE49-F238E27FC236}">
                <a16:creationId xmlns:a16="http://schemas.microsoft.com/office/drawing/2014/main" id="{F5A19296-1E9F-3A54-EE44-F4346A28414D}"/>
              </a:ext>
            </a:extLst>
          </p:cNvPr>
          <p:cNvSpPr>
            <a:spLocks noGrp="1"/>
          </p:cNvSpPr>
          <p:nvPr>
            <p:ph idx="1"/>
          </p:nvPr>
        </p:nvSpPr>
        <p:spPr/>
        <p:txBody>
          <a:bodyPr>
            <a:normAutofit fontScale="85000" lnSpcReduction="10000"/>
          </a:bodyPr>
          <a:lstStyle/>
          <a:p>
            <a:pPr marL="0" indent="0">
              <a:lnSpc>
                <a:spcPct val="110000"/>
              </a:lnSpc>
              <a:spcAft>
                <a:spcPts val="1200"/>
              </a:spcAft>
              <a:buNone/>
            </a:pP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However, if the soul was a disbelieving one, a door to the Garden is opened for the unbeliever and they are told to look at what their place would have been in the Garden, had they obeyed Allah. </a:t>
            </a:r>
          </a:p>
          <a:p>
            <a:pPr marL="0" indent="0">
              <a:lnSpc>
                <a:spcPct val="110000"/>
              </a:lnSpc>
              <a:spcAft>
                <a:spcPts val="1200"/>
              </a:spcAft>
              <a:buNone/>
            </a:pP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Then it is locked and another door is opened and they are told to look at their place in the fire. </a:t>
            </a:r>
          </a:p>
          <a:p>
            <a:pPr marL="0" indent="0">
              <a:lnSpc>
                <a:spcPct val="110000"/>
              </a:lnSpc>
              <a:spcAft>
                <a:spcPts val="1200"/>
              </a:spcAft>
              <a:buNone/>
            </a:pPr>
            <a:r>
              <a:rPr lang="en-GB" sz="3200" dirty="0">
                <a:solidFill>
                  <a:schemeClr val="bg1"/>
                </a:solidFill>
                <a:latin typeface="Lato" panose="020F0502020204030203" pitchFamily="34" charset="0"/>
                <a:ea typeface="Lato" panose="020F0502020204030203" pitchFamily="34" charset="0"/>
                <a:cs typeface="Lato" panose="020F0502020204030203" pitchFamily="34" charset="0"/>
              </a:rPr>
              <a:t>It stays open and the blast of hot air from it continues to reach them until the Day of Rising. The earth presses in on them and they are crushed to the point that their ribs split apart.</a:t>
            </a:r>
            <a:endParaRPr lang="en-GB" dirty="0">
              <a:solidFill>
                <a:schemeClr val="bg1"/>
              </a:solidFill>
              <a:latin typeface="Lato" panose="020F0502020204030203" pitchFamily="34" charset="0"/>
              <a:ea typeface="Lato" panose="020F0502020204030203" pitchFamily="34" charset="0"/>
              <a:cs typeface="Lato" panose="020F0502020204030203" pitchFamily="34" charset="0"/>
            </a:endParaRPr>
          </a:p>
          <a:p>
            <a:pPr marL="0" indent="0">
              <a:buNone/>
            </a:pPr>
            <a:endParaRPr lang="en-GB"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97D218BC-D4DC-31D4-93E0-68586D28B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10297043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a:xfrm>
            <a:off x="531845" y="466531"/>
            <a:ext cx="10515600" cy="1325563"/>
          </a:xfrm>
        </p:spPr>
        <p:txBody>
          <a:bodyPr>
            <a:normAutofit/>
          </a:bodyPr>
          <a:lstStyle/>
          <a:p>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The Grave (</a:t>
            </a:r>
            <a:r>
              <a:rPr lang="en-GB" sz="6000" b="1" dirty="0" err="1">
                <a:solidFill>
                  <a:schemeClr val="bg1"/>
                </a:solidFill>
                <a:latin typeface="Lato" panose="020F0502020204030203" pitchFamily="34" charset="0"/>
                <a:ea typeface="Lato" panose="020F0502020204030203" pitchFamily="34" charset="0"/>
                <a:cs typeface="Lato" panose="020F0502020204030203" pitchFamily="34" charset="0"/>
              </a:rPr>
              <a:t>Qabr</a:t>
            </a:r>
            <a:r>
              <a:rPr lang="en-GB" sz="6000" b="1" dirty="0">
                <a:solidFill>
                  <a:schemeClr val="bg1"/>
                </a:solidFill>
                <a:latin typeface="Lato" panose="020F0502020204030203" pitchFamily="34" charset="0"/>
                <a:ea typeface="Lato" panose="020F0502020204030203" pitchFamily="34" charset="0"/>
                <a:cs typeface="Lato" panose="020F0502020204030203" pitchFamily="34" charset="0"/>
              </a:rPr>
              <a:t>) - Believers</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a:xfrm>
            <a:off x="531845" y="1825625"/>
            <a:ext cx="11103427" cy="4565844"/>
          </a:xfrm>
        </p:spPr>
        <p:txBody>
          <a:bodyPr>
            <a:normAutofit fontScale="92500" lnSpcReduction="10000"/>
          </a:bodyPr>
          <a:lstStyle/>
          <a:p>
            <a:pPr marL="0" indent="0">
              <a:lnSpc>
                <a:spcPct val="100000"/>
              </a:lnSpc>
              <a:spcAft>
                <a:spcPts val="1200"/>
              </a:spcAft>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As the hadiths narrate, if the soul was a believing one, a door onto the fire is opened and the soul is shown its place in the Fire, had they disobeyed Allah.</a:t>
            </a:r>
          </a:p>
          <a:p>
            <a:pPr marL="0" indent="0">
              <a:lnSpc>
                <a:spcPct val="100000"/>
              </a:lnSpc>
              <a:spcAft>
                <a:spcPts val="1200"/>
              </a:spcAft>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Then that door is locked and another door onto the Garden is opened and they are shown their place there. This door will remain open until the Day of Rising. </a:t>
            </a:r>
          </a:p>
          <a:p>
            <a:pPr marL="0" indent="0">
              <a:lnSpc>
                <a:spcPct val="100000"/>
              </a:lnSpc>
              <a:spcAft>
                <a:spcPts val="1200"/>
              </a:spcAft>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Some of the sweetness and fragrance of the Garden reaches them and their grave is made spacious. The believer sleeps in peace just as if they were in one of the meadows of the Garden. </a:t>
            </a:r>
          </a:p>
          <a:p>
            <a:pPr marL="0" indent="0">
              <a:lnSpc>
                <a:spcPct val="100000"/>
              </a:lnSpc>
              <a:spcAft>
                <a:spcPts val="1200"/>
              </a:spcAft>
              <a:buNone/>
            </a:pPr>
            <a:r>
              <a:rPr lang="en-GB" dirty="0">
                <a:solidFill>
                  <a:schemeClr val="bg1"/>
                </a:solidFill>
                <a:latin typeface="Lato" panose="020F0502020204030203" pitchFamily="34" charset="0"/>
                <a:ea typeface="Lato" panose="020F0502020204030203" pitchFamily="34" charset="0"/>
                <a:cs typeface="Lato" panose="020F0502020204030203" pitchFamily="34" charset="0"/>
              </a:rPr>
              <a:t>Their narrow grave expands and stretches for the soul as far as the eye can see.</a:t>
            </a:r>
            <a:endParaRPr lang="en-GB" sz="2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pic>
        <p:nvPicPr>
          <p:cNvPr id="2" name="Picture 1">
            <a:extLst>
              <a:ext uri="{FF2B5EF4-FFF2-40B4-BE49-F238E27FC236}">
                <a16:creationId xmlns:a16="http://schemas.microsoft.com/office/drawing/2014/main" id="{88524087-EF6F-24F6-F0D2-30EA1E985A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252026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a:xfrm>
            <a:off x="609600" y="165175"/>
            <a:ext cx="10515600" cy="1325563"/>
          </a:xfrm>
        </p:spPr>
        <p:txBody>
          <a:bodyPr>
            <a:normAutofit/>
          </a:bodyPr>
          <a:lstStyle/>
          <a:p>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The Trumpet</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a:xfrm>
            <a:off x="609600" y="1356359"/>
            <a:ext cx="11094720" cy="5336465"/>
          </a:xfrm>
        </p:spPr>
        <p:txBody>
          <a:bodyPr>
            <a:noAutofit/>
          </a:bodyPr>
          <a:lstStyle/>
          <a:p>
            <a:pPr marL="0" indent="0">
              <a:lnSpc>
                <a:spcPct val="100000"/>
              </a:lnSpc>
              <a:spcAft>
                <a:spcPts val="1200"/>
              </a:spcAft>
              <a:buNone/>
            </a:pPr>
            <a:r>
              <a:rPr lang="en-GB" sz="2200" i="1" dirty="0">
                <a:solidFill>
                  <a:schemeClr val="accent4">
                    <a:lumMod val="20000"/>
                    <a:lumOff val="80000"/>
                  </a:schemeClr>
                </a:solidFill>
                <a:latin typeface="Lato" panose="020F0502020204030203" pitchFamily="34" charset="0"/>
                <a:ea typeface="Lato" panose="020F0502020204030203" pitchFamily="34" charset="0"/>
                <a:cs typeface="Lato" panose="020F0502020204030203" pitchFamily="34" charset="0"/>
              </a:rPr>
              <a:t>“The trumpet will be sounded when all that are in the heavens and in the earth will swoon except such as will please Allah (to exempt). Then will a second one be sounded, when, behold, they will be standing and looking on!” </a:t>
            </a: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(39:68)</a:t>
            </a:r>
          </a:p>
          <a:p>
            <a:pPr marL="0" indent="0">
              <a:lnSpc>
                <a:spcPct val="100000"/>
              </a:lnSpc>
              <a:spcAft>
                <a:spcPts val="1200"/>
              </a:spcAft>
              <a:buNone/>
            </a:pP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Allah instructs Angel </a:t>
            </a:r>
            <a:r>
              <a:rPr lang="en-GB" sz="2200" dirty="0" err="1">
                <a:solidFill>
                  <a:schemeClr val="bg1"/>
                </a:solidFill>
                <a:latin typeface="Lato" panose="020F0502020204030203" pitchFamily="34" charset="0"/>
                <a:ea typeface="Lato" panose="020F0502020204030203" pitchFamily="34" charset="0"/>
                <a:cs typeface="Lato" panose="020F0502020204030203" pitchFamily="34" charset="0"/>
              </a:rPr>
              <a:t>Israfeel</a:t>
            </a: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 to blow the horn twice. </a:t>
            </a:r>
            <a:r>
              <a:rPr lang="en-GB" sz="2200" b="1" dirty="0">
                <a:solidFill>
                  <a:schemeClr val="bg1"/>
                </a:solidFill>
                <a:latin typeface="Lato" panose="020F0502020204030203" pitchFamily="34" charset="0"/>
                <a:ea typeface="Lato" panose="020F0502020204030203" pitchFamily="34" charset="0"/>
                <a:cs typeface="Lato" panose="020F0502020204030203" pitchFamily="34" charset="0"/>
              </a:rPr>
              <a:t>With the first, the souls will all die. </a:t>
            </a:r>
          </a:p>
          <a:p>
            <a:pPr marL="0" indent="0">
              <a:lnSpc>
                <a:spcPct val="100000"/>
              </a:lnSpc>
              <a:spcAft>
                <a:spcPts val="1200"/>
              </a:spcAft>
              <a:buNone/>
            </a:pPr>
            <a:r>
              <a:rPr lang="en-GB" sz="2200" b="1" dirty="0">
                <a:solidFill>
                  <a:schemeClr val="bg1"/>
                </a:solidFill>
                <a:latin typeface="Lato" panose="020F0502020204030203" pitchFamily="34" charset="0"/>
                <a:ea typeface="Lato" panose="020F0502020204030203" pitchFamily="34" charset="0"/>
                <a:cs typeface="Lato" panose="020F0502020204030203" pitchFamily="34" charset="0"/>
              </a:rPr>
              <a:t>With the second, the souls will be reunited with their bodies. </a:t>
            </a: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The soul comes back from the </a:t>
            </a:r>
            <a:r>
              <a:rPr lang="en-GB" sz="2200" i="1" dirty="0" err="1">
                <a:solidFill>
                  <a:schemeClr val="bg1"/>
                </a:solidFill>
                <a:latin typeface="Lato" panose="020F0502020204030203" pitchFamily="34" charset="0"/>
                <a:ea typeface="Lato" panose="020F0502020204030203" pitchFamily="34" charset="0"/>
                <a:cs typeface="Lato" panose="020F0502020204030203" pitchFamily="34" charset="0"/>
              </a:rPr>
              <a:t>barzakh</a:t>
            </a: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 to join its biological entity at this time. People come out of their graves in a state of shock, naked without any clothes or shoes, and collected before Allah.</a:t>
            </a:r>
          </a:p>
          <a:p>
            <a:pPr marL="0" indent="0">
              <a:lnSpc>
                <a:spcPct val="100000"/>
              </a:lnSpc>
              <a:spcAft>
                <a:spcPts val="1200"/>
              </a:spcAft>
              <a:buNone/>
            </a:pPr>
            <a:r>
              <a:rPr lang="en-GB" sz="2200" dirty="0">
                <a:solidFill>
                  <a:schemeClr val="bg1"/>
                </a:solidFill>
                <a:latin typeface="Lato" panose="020F0502020204030203" pitchFamily="34" charset="0"/>
                <a:ea typeface="Lato" panose="020F0502020204030203" pitchFamily="34" charset="0"/>
                <a:cs typeface="Lato" panose="020F0502020204030203" pitchFamily="34" charset="0"/>
              </a:rPr>
              <a:t>Abu Hurairah (May Allah be pleased with him) said:</a:t>
            </a:r>
          </a:p>
          <a:p>
            <a:pPr marL="0" indent="0">
              <a:lnSpc>
                <a:spcPct val="100000"/>
              </a:lnSpc>
              <a:spcAft>
                <a:spcPts val="1200"/>
              </a:spcAft>
              <a:buNone/>
            </a:pPr>
            <a:r>
              <a:rPr lang="en-GB" sz="2000" i="1" dirty="0">
                <a:solidFill>
                  <a:srgbClr val="FFF2CC"/>
                </a:solidFill>
                <a:latin typeface="Lato" panose="020F0502020204030203" pitchFamily="34" charset="0"/>
                <a:ea typeface="Lato" panose="020F0502020204030203" pitchFamily="34" charset="0"/>
                <a:cs typeface="Lato" panose="020F0502020204030203" pitchFamily="34" charset="0"/>
              </a:rPr>
              <a:t>The Prophet (PBUH) said, "Between the two Blowing of the Trumpet there will be an interval of forty” …</a:t>
            </a:r>
            <a:br>
              <a:rPr lang="en-GB" sz="2000" i="1" dirty="0">
                <a:solidFill>
                  <a:srgbClr val="FFF2CC"/>
                </a:solidFill>
                <a:latin typeface="Lato" panose="020F0502020204030203" pitchFamily="34" charset="0"/>
                <a:ea typeface="Lato" panose="020F0502020204030203" pitchFamily="34" charset="0"/>
                <a:cs typeface="Lato" panose="020F0502020204030203" pitchFamily="34" charset="0"/>
              </a:rPr>
            </a:br>
            <a:r>
              <a:rPr lang="en-GB" sz="2000" i="1" dirty="0">
                <a:solidFill>
                  <a:srgbClr val="FFF2CC"/>
                </a:solidFill>
                <a:latin typeface="Lato" panose="020F0502020204030203" pitchFamily="34" charset="0"/>
                <a:ea typeface="Lato" panose="020F0502020204030203" pitchFamily="34" charset="0"/>
                <a:cs typeface="Lato" panose="020F0502020204030203" pitchFamily="34" charset="0"/>
              </a:rPr>
              <a:t>“Everything of the human body will perish except the last coccyx bone (end part of the spinal cord), and from that bone Allah will reconstruct the whole body. Then Allah will send down water from the sky and people will grow like green vegetables“ </a:t>
            </a:r>
            <a:r>
              <a:rPr lang="en-GB" sz="2000" dirty="0">
                <a:solidFill>
                  <a:schemeClr val="bg1"/>
                </a:solidFill>
                <a:latin typeface="Lato" panose="020F0502020204030203" pitchFamily="34" charset="0"/>
                <a:ea typeface="Lato" panose="020F0502020204030203" pitchFamily="34" charset="0"/>
                <a:cs typeface="Lato" panose="020F0502020204030203" pitchFamily="34" charset="0"/>
              </a:rPr>
              <a:t>(Bukhari and Muslim)</a:t>
            </a:r>
          </a:p>
        </p:txBody>
      </p:sp>
      <p:pic>
        <p:nvPicPr>
          <p:cNvPr id="2" name="Picture 1">
            <a:extLst>
              <a:ext uri="{FF2B5EF4-FFF2-40B4-BE49-F238E27FC236}">
                <a16:creationId xmlns:a16="http://schemas.microsoft.com/office/drawing/2014/main" id="{DB8935CB-CD67-6F96-F9D7-B54FD2D12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939635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BEAA94-1046-24FE-D60B-DE24D9D30CC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EF7F0E7-F7C4-5E39-0EE0-1C79412A03AF}"/>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EFE9800C-1D5A-0831-1F3E-5CC81F8DEA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6BC0385D-22F3-B612-BAF7-80A08F05655A}"/>
              </a:ext>
            </a:extLst>
          </p:cNvPr>
          <p:cNvSpPr>
            <a:spLocks noGrp="1"/>
          </p:cNvSpPr>
          <p:nvPr>
            <p:ph type="title"/>
          </p:nvPr>
        </p:nvSpPr>
        <p:spPr>
          <a:xfrm>
            <a:off x="609600" y="165175"/>
            <a:ext cx="10515600" cy="1325563"/>
          </a:xfrm>
        </p:spPr>
        <p:txBody>
          <a:bodyPr>
            <a:normAutofit/>
          </a:bodyPr>
          <a:lstStyle/>
          <a:p>
            <a:r>
              <a:rPr lang="en-GB" sz="5400" b="1" dirty="0">
                <a:solidFill>
                  <a:schemeClr val="bg1"/>
                </a:solidFill>
                <a:latin typeface="Lato" panose="020F0502020204030203" pitchFamily="34" charset="0"/>
                <a:ea typeface="Lato" panose="020F0502020204030203" pitchFamily="34" charset="0"/>
                <a:cs typeface="Lato" panose="020F0502020204030203" pitchFamily="34" charset="0"/>
              </a:rPr>
              <a:t>The Trumpet</a:t>
            </a:r>
          </a:p>
        </p:txBody>
      </p:sp>
      <p:sp>
        <p:nvSpPr>
          <p:cNvPr id="7" name="Content Placeholder 6">
            <a:extLst>
              <a:ext uri="{FF2B5EF4-FFF2-40B4-BE49-F238E27FC236}">
                <a16:creationId xmlns:a16="http://schemas.microsoft.com/office/drawing/2014/main" id="{15F475ED-C68C-9DC5-242C-210424F3C3B3}"/>
              </a:ext>
            </a:extLst>
          </p:cNvPr>
          <p:cNvSpPr>
            <a:spLocks noGrp="1"/>
          </p:cNvSpPr>
          <p:nvPr>
            <p:ph idx="1"/>
          </p:nvPr>
        </p:nvSpPr>
        <p:spPr>
          <a:xfrm>
            <a:off x="609600" y="1490738"/>
            <a:ext cx="11094720" cy="4820603"/>
          </a:xfrm>
        </p:spPr>
        <p:txBody>
          <a:bodyPr>
            <a:normAutofit/>
          </a:bodyPr>
          <a:lstStyle/>
          <a:p>
            <a:pPr marL="0" indent="0">
              <a:lnSpc>
                <a:spcPct val="100000"/>
              </a:lnSpc>
              <a:spcAft>
                <a:spcPts val="1200"/>
              </a:spcAft>
              <a:buNone/>
            </a:pPr>
            <a:r>
              <a:rPr lang="en-GB" sz="4000" dirty="0">
                <a:solidFill>
                  <a:schemeClr val="bg1"/>
                </a:solidFill>
                <a:latin typeface="Lato" panose="020F0502020204030203" pitchFamily="34" charset="0"/>
                <a:ea typeface="Lato" panose="020F0502020204030203" pitchFamily="34" charset="0"/>
                <a:cs typeface="Lato" panose="020F0502020204030203" pitchFamily="34" charset="0"/>
              </a:rPr>
              <a:t>Everyone will be raised up with the same identification features, down to our very fingerprints. </a:t>
            </a:r>
          </a:p>
          <a:p>
            <a:pPr marL="0" indent="0">
              <a:lnSpc>
                <a:spcPct val="100000"/>
              </a:lnSpc>
              <a:spcAft>
                <a:spcPts val="1200"/>
              </a:spcAft>
              <a:buNone/>
            </a:pPr>
            <a:r>
              <a:rPr lang="en-GB" sz="4000" i="1" dirty="0">
                <a:solidFill>
                  <a:schemeClr val="accent4">
                    <a:lumMod val="20000"/>
                    <a:lumOff val="80000"/>
                  </a:schemeClr>
                </a:solidFill>
                <a:latin typeface="Lato" panose="020F0502020204030203" pitchFamily="34" charset="0"/>
                <a:ea typeface="Lato" panose="020F0502020204030203" pitchFamily="34" charset="0"/>
                <a:cs typeface="Lato" panose="020F0502020204030203" pitchFamily="34" charset="0"/>
              </a:rPr>
              <a:t>“Does man think that We cannot assemble his bones? Nay, We are able to put together in perfect order the very tips of his fingers.” </a:t>
            </a:r>
            <a:r>
              <a:rPr lang="en-GB" sz="4000" dirty="0">
                <a:solidFill>
                  <a:schemeClr val="bg1"/>
                </a:solidFill>
                <a:latin typeface="Lato" panose="020F0502020204030203" pitchFamily="34" charset="0"/>
                <a:ea typeface="Lato" panose="020F0502020204030203" pitchFamily="34" charset="0"/>
                <a:cs typeface="Lato" panose="020F0502020204030203" pitchFamily="34" charset="0"/>
              </a:rPr>
              <a:t>(75:3–4)</a:t>
            </a:r>
          </a:p>
        </p:txBody>
      </p:sp>
      <p:pic>
        <p:nvPicPr>
          <p:cNvPr id="2" name="Picture 1">
            <a:extLst>
              <a:ext uri="{FF2B5EF4-FFF2-40B4-BE49-F238E27FC236}">
                <a16:creationId xmlns:a16="http://schemas.microsoft.com/office/drawing/2014/main" id="{A207B126-C313-8CED-F91B-47BAE5303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268919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06D00-FDC2-44A3-8F0F-3D251B03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5">
            <a:extLst>
              <a:ext uri="{FF2B5EF4-FFF2-40B4-BE49-F238E27FC236}">
                <a16:creationId xmlns:a16="http://schemas.microsoft.com/office/drawing/2014/main" id="{44549294-B974-43B5-B3AD-3D08E1F69977}"/>
              </a:ext>
            </a:extLst>
          </p:cNvPr>
          <p:cNvSpPr txBox="1">
            <a:spLocks/>
          </p:cNvSpPr>
          <p:nvPr/>
        </p:nvSpPr>
        <p:spPr>
          <a:xfrm>
            <a:off x="734179" y="1650384"/>
            <a:ext cx="4538862" cy="139761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What’s in your </a:t>
            </a:r>
          </a:p>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control?</a:t>
            </a:r>
          </a:p>
        </p:txBody>
      </p:sp>
      <p:sp>
        <p:nvSpPr>
          <p:cNvPr id="2" name="Title 5">
            <a:extLst>
              <a:ext uri="{FF2B5EF4-FFF2-40B4-BE49-F238E27FC236}">
                <a16:creationId xmlns:a16="http://schemas.microsoft.com/office/drawing/2014/main" id="{A49549CB-D620-D218-C318-A776123C06EC}"/>
              </a:ext>
            </a:extLst>
          </p:cNvPr>
          <p:cNvSpPr txBox="1">
            <a:spLocks/>
          </p:cNvSpPr>
          <p:nvPr/>
        </p:nvSpPr>
        <p:spPr>
          <a:xfrm>
            <a:off x="6918961" y="487680"/>
            <a:ext cx="4810522" cy="618744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GB" sz="3600" b="1" i="1" dirty="0">
                <a:solidFill>
                  <a:schemeClr val="accent4">
                    <a:lumMod val="20000"/>
                    <a:lumOff val="80000"/>
                  </a:schemeClr>
                </a:solidFill>
                <a:latin typeface="Lato" panose="020F0502020204030203" pitchFamily="34" charset="0"/>
                <a:ea typeface="Lato" panose="020F0502020204030203" pitchFamily="34" charset="0"/>
                <a:cs typeface="Lato" panose="020F0502020204030203" pitchFamily="34" charset="0"/>
              </a:rPr>
              <a:t>“Be in this world as though you were a traveller”</a:t>
            </a:r>
          </a:p>
          <a:p>
            <a:pPr>
              <a:lnSpc>
                <a:spcPct val="100000"/>
              </a:lnSpc>
            </a:pPr>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(Bukhari)</a:t>
            </a:r>
          </a:p>
          <a:p>
            <a:pPr>
              <a:lnSpc>
                <a:spcPct val="100000"/>
              </a:lnSpc>
            </a:pPr>
            <a:endParaRPr lang="en-GB" sz="3600" b="1" dirty="0">
              <a:solidFill>
                <a:schemeClr val="bg1"/>
              </a:solidFill>
              <a:latin typeface="Lato" panose="020F0502020204030203" pitchFamily="34" charset="0"/>
              <a:ea typeface="Lato" panose="020F0502020204030203" pitchFamily="34" charset="0"/>
              <a:cs typeface="Lato" panose="020F0502020204030203" pitchFamily="34" charset="0"/>
            </a:endParaRPr>
          </a:p>
          <a:p>
            <a:pPr>
              <a:lnSpc>
                <a:spcPct val="100000"/>
              </a:lnSpc>
            </a:pPr>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We can make a difference </a:t>
            </a:r>
            <a:r>
              <a:rPr lang="en-GB" sz="3600" b="1" dirty="0">
                <a:solidFill>
                  <a:schemeClr val="accent4">
                    <a:lumMod val="20000"/>
                    <a:lumOff val="80000"/>
                  </a:schemeClr>
                </a:solidFill>
                <a:latin typeface="Lato" panose="020F0502020204030203" pitchFamily="34" charset="0"/>
                <a:ea typeface="Lato" panose="020F0502020204030203" pitchFamily="34" charset="0"/>
                <a:cs typeface="Lato" panose="020F0502020204030203" pitchFamily="34" charset="0"/>
              </a:rPr>
              <a:t>now</a:t>
            </a:r>
            <a:r>
              <a:rPr lang="en-GB" sz="3600" b="1" dirty="0">
                <a:solidFill>
                  <a:schemeClr val="bg1"/>
                </a:solidFill>
                <a:latin typeface="Lato" panose="020F0502020204030203" pitchFamily="34" charset="0"/>
                <a:ea typeface="Lato" panose="020F0502020204030203" pitchFamily="34" charset="0"/>
                <a:cs typeface="Lato" panose="020F0502020204030203" pitchFamily="34" charset="0"/>
              </a:rPr>
              <a:t> to what our experience will be later.</a:t>
            </a:r>
          </a:p>
        </p:txBody>
      </p:sp>
      <p:pic>
        <p:nvPicPr>
          <p:cNvPr id="5" name="Picture 4">
            <a:extLst>
              <a:ext uri="{FF2B5EF4-FFF2-40B4-BE49-F238E27FC236}">
                <a16:creationId xmlns:a16="http://schemas.microsoft.com/office/drawing/2014/main" id="{C66427C1-8414-1722-260E-59A7468F7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577937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alpha val="59000"/>
          </a:schemeClr>
        </a:solidFill>
        <a:effectLst/>
      </p:bgPr>
    </p:bg>
    <p:spTree>
      <p:nvGrpSpPr>
        <p:cNvPr id="1" name=""/>
        <p:cNvGrpSpPr/>
        <p:nvPr/>
      </p:nvGrpSpPr>
      <p:grpSpPr>
        <a:xfrm>
          <a:off x="0" y="0"/>
          <a:ext cx="0" cy="0"/>
          <a:chOff x="0" y="0"/>
          <a:chExt cx="0" cy="0"/>
        </a:xfrm>
      </p:grpSpPr>
      <p:pic>
        <p:nvPicPr>
          <p:cNvPr id="50" name="Picture 49">
            <a:extLst>
              <a:ext uri="{FF2B5EF4-FFF2-40B4-BE49-F238E27FC236}">
                <a16:creationId xmlns:a16="http://schemas.microsoft.com/office/drawing/2014/main" id="{62A032CF-6C61-443B-953F-3E84E282DF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6" name="Content Placeholder 44">
            <a:extLst>
              <a:ext uri="{FF2B5EF4-FFF2-40B4-BE49-F238E27FC236}">
                <a16:creationId xmlns:a16="http://schemas.microsoft.com/office/drawing/2014/main" id="{D632FCD4-FFF6-4907-9B8C-058F9DF27724}"/>
              </a:ext>
            </a:extLst>
          </p:cNvPr>
          <p:cNvSpPr txBox="1">
            <a:spLocks/>
          </p:cNvSpPr>
          <p:nvPr/>
        </p:nvSpPr>
        <p:spPr>
          <a:xfrm>
            <a:off x="1181587" y="3600603"/>
            <a:ext cx="10058400" cy="177295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endParaRPr lang="en-GB" dirty="0"/>
          </a:p>
        </p:txBody>
      </p:sp>
      <p:sp>
        <p:nvSpPr>
          <p:cNvPr id="47" name="Rectangle 46">
            <a:extLst>
              <a:ext uri="{FF2B5EF4-FFF2-40B4-BE49-F238E27FC236}">
                <a16:creationId xmlns:a16="http://schemas.microsoft.com/office/drawing/2014/main" id="{09540315-226B-4B6B-9C07-744C49F7E852}"/>
              </a:ext>
            </a:extLst>
          </p:cNvPr>
          <p:cNvSpPr/>
          <p:nvPr/>
        </p:nvSpPr>
        <p:spPr>
          <a:xfrm>
            <a:off x="505445" y="856740"/>
            <a:ext cx="11010414" cy="1446550"/>
          </a:xfrm>
          <a:prstGeom prst="rect">
            <a:avLst/>
          </a:prstGeom>
        </p:spPr>
        <p:txBody>
          <a:bodyPr wrap="square">
            <a:spAutoFit/>
          </a:bodyPr>
          <a:lstStyle/>
          <a:p>
            <a:pPr algn="ctr"/>
            <a:r>
              <a:rPr lang="en-GB" sz="4400" dirty="0" err="1">
                <a:solidFill>
                  <a:schemeClr val="bg1"/>
                </a:solidFill>
              </a:rPr>
              <a:t>وَيَسۡ</a:t>
            </a:r>
            <a:r>
              <a:rPr lang="en-GB" sz="4400" dirty="0">
                <a:solidFill>
                  <a:schemeClr val="bg1"/>
                </a:solidFill>
              </a:rPr>
              <a:t>ـــ</a:t>
            </a:r>
            <a:r>
              <a:rPr lang="en-GB" sz="4400" dirty="0" err="1">
                <a:solidFill>
                  <a:schemeClr val="bg1"/>
                </a:solidFill>
              </a:rPr>
              <a:t>َٔلُوۡنَكَ</a:t>
            </a:r>
            <a:r>
              <a:rPr lang="en-GB" sz="4400" dirty="0">
                <a:solidFill>
                  <a:schemeClr val="bg1"/>
                </a:solidFill>
              </a:rPr>
              <a:t> </a:t>
            </a:r>
            <a:r>
              <a:rPr lang="en-GB" sz="4400" dirty="0" err="1">
                <a:solidFill>
                  <a:schemeClr val="bg1"/>
                </a:solidFill>
              </a:rPr>
              <a:t>عَنِ</a:t>
            </a:r>
            <a:r>
              <a:rPr lang="en-GB" sz="4400" dirty="0">
                <a:solidFill>
                  <a:schemeClr val="bg1"/>
                </a:solidFill>
              </a:rPr>
              <a:t> </a:t>
            </a:r>
            <a:r>
              <a:rPr lang="en-GB" sz="4400" dirty="0" err="1"/>
              <a:t>الرُّوۡحِ</a:t>
            </a:r>
            <a:r>
              <a:rPr lang="en-GB" sz="4400" dirty="0">
                <a:solidFill>
                  <a:schemeClr val="bg1"/>
                </a:solidFill>
              </a:rPr>
              <a:t>​ ؕ </a:t>
            </a:r>
            <a:r>
              <a:rPr lang="en-GB" sz="4400" dirty="0" err="1">
                <a:solidFill>
                  <a:schemeClr val="bg1"/>
                </a:solidFill>
              </a:rPr>
              <a:t>قلِ</a:t>
            </a:r>
            <a:r>
              <a:rPr lang="en-GB" sz="4400" dirty="0">
                <a:solidFill>
                  <a:schemeClr val="bg1"/>
                </a:solidFill>
              </a:rPr>
              <a:t> </a:t>
            </a:r>
            <a:r>
              <a:rPr lang="en-GB" sz="4400" dirty="0" err="1"/>
              <a:t>الرُّوۡحُ</a:t>
            </a:r>
            <a:r>
              <a:rPr lang="en-GB" sz="4400" dirty="0">
                <a:solidFill>
                  <a:schemeClr val="bg1"/>
                </a:solidFill>
              </a:rPr>
              <a:t> </a:t>
            </a:r>
            <a:r>
              <a:rPr lang="en-GB" sz="4400" dirty="0" err="1">
                <a:solidFill>
                  <a:schemeClr val="bg1"/>
                </a:solidFill>
              </a:rPr>
              <a:t>مِنۡ</a:t>
            </a:r>
            <a:r>
              <a:rPr lang="en-GB" sz="4400" dirty="0">
                <a:solidFill>
                  <a:schemeClr val="bg1"/>
                </a:solidFill>
              </a:rPr>
              <a:t> </a:t>
            </a:r>
            <a:r>
              <a:rPr lang="en-GB" sz="4400" dirty="0" err="1">
                <a:solidFill>
                  <a:schemeClr val="bg1"/>
                </a:solidFill>
              </a:rPr>
              <a:t>اَمۡرِ</a:t>
            </a:r>
            <a:r>
              <a:rPr lang="en-GB" sz="4400" dirty="0">
                <a:solidFill>
                  <a:schemeClr val="bg1"/>
                </a:solidFill>
              </a:rPr>
              <a:t> </a:t>
            </a:r>
            <a:r>
              <a:rPr lang="en-GB" sz="4400" dirty="0" err="1">
                <a:solidFill>
                  <a:schemeClr val="bg1"/>
                </a:solidFill>
              </a:rPr>
              <a:t>رَبِّىۡ</a:t>
            </a:r>
            <a:r>
              <a:rPr lang="en-GB" sz="4400" dirty="0">
                <a:solidFill>
                  <a:schemeClr val="bg1"/>
                </a:solidFill>
              </a:rPr>
              <a:t> </a:t>
            </a:r>
            <a:r>
              <a:rPr lang="en-GB" sz="4400" dirty="0" err="1">
                <a:solidFill>
                  <a:schemeClr val="bg1"/>
                </a:solidFill>
              </a:rPr>
              <a:t>وَمَاۤ</a:t>
            </a:r>
            <a:r>
              <a:rPr lang="en-GB" sz="4400" dirty="0">
                <a:solidFill>
                  <a:schemeClr val="bg1"/>
                </a:solidFill>
              </a:rPr>
              <a:t> </a:t>
            </a:r>
            <a:r>
              <a:rPr lang="en-GB" sz="4400" dirty="0" err="1">
                <a:solidFill>
                  <a:schemeClr val="bg1"/>
                </a:solidFill>
              </a:rPr>
              <a:t>اُوۡتِيۡتُمۡ</a:t>
            </a:r>
            <a:r>
              <a:rPr lang="en-GB" sz="4400" dirty="0">
                <a:solidFill>
                  <a:schemeClr val="bg1"/>
                </a:solidFill>
              </a:rPr>
              <a:t> </a:t>
            </a:r>
            <a:r>
              <a:rPr lang="en-GB" sz="4400" dirty="0" err="1">
                <a:solidFill>
                  <a:schemeClr val="bg1"/>
                </a:solidFill>
              </a:rPr>
              <a:t>مِّنَ</a:t>
            </a:r>
            <a:r>
              <a:rPr lang="en-GB" sz="4400" dirty="0">
                <a:solidFill>
                  <a:schemeClr val="bg1"/>
                </a:solidFill>
              </a:rPr>
              <a:t> </a:t>
            </a:r>
            <a:r>
              <a:rPr lang="en-GB" sz="4400" dirty="0" err="1">
                <a:solidFill>
                  <a:schemeClr val="bg1"/>
                </a:solidFill>
              </a:rPr>
              <a:t>الۡعِلۡمِ</a:t>
            </a:r>
            <a:r>
              <a:rPr lang="en-GB" sz="4400" dirty="0">
                <a:solidFill>
                  <a:schemeClr val="bg1"/>
                </a:solidFill>
              </a:rPr>
              <a:t> </a:t>
            </a:r>
            <a:r>
              <a:rPr lang="en-GB" sz="4400" dirty="0" err="1">
                <a:solidFill>
                  <a:schemeClr val="bg1"/>
                </a:solidFill>
              </a:rPr>
              <a:t>اِلَّا</a:t>
            </a:r>
            <a:r>
              <a:rPr lang="en-GB" sz="4400" dirty="0">
                <a:solidFill>
                  <a:schemeClr val="bg1"/>
                </a:solidFill>
              </a:rPr>
              <a:t> </a:t>
            </a:r>
            <a:r>
              <a:rPr lang="en-GB" sz="4400" dirty="0" err="1">
                <a:solidFill>
                  <a:schemeClr val="bg1"/>
                </a:solidFill>
              </a:rPr>
              <a:t>قَلِيۡلًا</a:t>
            </a:r>
            <a:endParaRPr lang="en-GB" sz="4400" dirty="0">
              <a:solidFill>
                <a:schemeClr val="bg1"/>
              </a:solidFill>
            </a:endParaRPr>
          </a:p>
        </p:txBody>
      </p:sp>
      <p:sp>
        <p:nvSpPr>
          <p:cNvPr id="48" name="Rectangle 47">
            <a:extLst>
              <a:ext uri="{FF2B5EF4-FFF2-40B4-BE49-F238E27FC236}">
                <a16:creationId xmlns:a16="http://schemas.microsoft.com/office/drawing/2014/main" id="{A40075F4-A839-4134-9F29-84AA9196AE46}"/>
              </a:ext>
            </a:extLst>
          </p:cNvPr>
          <p:cNvSpPr/>
          <p:nvPr/>
        </p:nvSpPr>
        <p:spPr>
          <a:xfrm>
            <a:off x="590793" y="2651670"/>
            <a:ext cx="11010413" cy="2554545"/>
          </a:xfrm>
          <a:prstGeom prst="rect">
            <a:avLst/>
          </a:prstGeom>
        </p:spPr>
        <p:txBody>
          <a:bodyPr wrap="square">
            <a:spAutoFit/>
          </a:bodyPr>
          <a:lstStyle/>
          <a:p>
            <a:pPr algn="ctr"/>
            <a:r>
              <a:rPr lang="en-GB" sz="4000" dirty="0">
                <a:solidFill>
                  <a:schemeClr val="bg1"/>
                </a:solidFill>
              </a:rPr>
              <a:t>Quran 17:85 </a:t>
            </a:r>
            <a:br>
              <a:rPr lang="en-GB" sz="4000" dirty="0">
                <a:solidFill>
                  <a:schemeClr val="bg1"/>
                </a:solidFill>
              </a:rPr>
            </a:br>
            <a:r>
              <a:rPr lang="en-GB" sz="4000" dirty="0">
                <a:solidFill>
                  <a:schemeClr val="bg1"/>
                </a:solidFill>
              </a:rPr>
              <a:t>“</a:t>
            </a:r>
            <a:r>
              <a:rPr lang="en-GB" sz="4000" i="1" dirty="0">
                <a:solidFill>
                  <a:schemeClr val="bg1"/>
                </a:solidFill>
              </a:rPr>
              <a:t>[Prophet], they ask you about </a:t>
            </a:r>
            <a:r>
              <a:rPr lang="en-GB" sz="4000" i="1" dirty="0"/>
              <a:t>the Spirit</a:t>
            </a:r>
            <a:r>
              <a:rPr lang="en-GB" sz="4000" i="1" dirty="0">
                <a:solidFill>
                  <a:schemeClr val="bg1"/>
                </a:solidFill>
              </a:rPr>
              <a:t>. Say, ‘</a:t>
            </a:r>
            <a:r>
              <a:rPr lang="en-GB" sz="4000" i="1" dirty="0"/>
              <a:t>The Spirit </a:t>
            </a:r>
            <a:r>
              <a:rPr lang="en-GB" sz="4000" i="1" dirty="0">
                <a:solidFill>
                  <a:schemeClr val="bg1"/>
                </a:solidFill>
              </a:rPr>
              <a:t>is part of my Lord’s domain. You have only been given a little knowledge.’”</a:t>
            </a:r>
          </a:p>
        </p:txBody>
      </p:sp>
      <p:pic>
        <p:nvPicPr>
          <p:cNvPr id="2" name="Picture 1">
            <a:extLst>
              <a:ext uri="{FF2B5EF4-FFF2-40B4-BE49-F238E27FC236}">
                <a16:creationId xmlns:a16="http://schemas.microsoft.com/office/drawing/2014/main" id="{6F63F85C-7BC4-3771-7CA6-75C4248E70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854027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06D00-FDC2-44A3-8F0F-3D251B03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27F65248-9C0D-E1A0-3305-E5C06D510EE7}"/>
              </a:ext>
            </a:extLst>
          </p:cNvPr>
          <p:cNvSpPr txBox="1"/>
          <p:nvPr/>
        </p:nvSpPr>
        <p:spPr>
          <a:xfrm>
            <a:off x="9080500" y="704334"/>
            <a:ext cx="3403600" cy="2862322"/>
          </a:xfrm>
          <a:prstGeom prst="rect">
            <a:avLst/>
          </a:prstGeom>
          <a:noFill/>
        </p:spPr>
        <p:txBody>
          <a:bodyPr wrap="square">
            <a:spAutoFit/>
          </a:bodyPr>
          <a:lstStyle/>
          <a:p>
            <a:r>
              <a:rPr lang="en-GB" sz="3600" dirty="0">
                <a:solidFill>
                  <a:schemeClr val="accent4">
                    <a:lumMod val="20000"/>
                    <a:lumOff val="80000"/>
                  </a:schemeClr>
                </a:solidFill>
                <a:latin typeface="Lato" panose="020F0502020204030203" pitchFamily="34" charset="0"/>
              </a:rPr>
              <a:t>After we are resurrected, then our eternal life begins.</a:t>
            </a:r>
          </a:p>
        </p:txBody>
      </p:sp>
      <p:pic>
        <p:nvPicPr>
          <p:cNvPr id="2" name="Picture 1">
            <a:extLst>
              <a:ext uri="{FF2B5EF4-FFF2-40B4-BE49-F238E27FC236}">
                <a16:creationId xmlns:a16="http://schemas.microsoft.com/office/drawing/2014/main" id="{7AE4D62B-A665-46F0-AAA8-4D5495F3D4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2823933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A62CD5-97E6-4FCE-AE92-A1530B3AA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5B30A200-B725-E520-A9B0-BD3CDD653839}"/>
              </a:ext>
            </a:extLst>
          </p:cNvPr>
          <p:cNvSpPr/>
          <p:nvPr/>
        </p:nvSpPr>
        <p:spPr>
          <a:xfrm>
            <a:off x="223520" y="5020195"/>
            <a:ext cx="236220" cy="232756"/>
          </a:xfrm>
          <a:prstGeom prst="ellipse">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F0164F28-D121-1A08-6CCF-2F2718D6CB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37900" y="5811314"/>
            <a:ext cx="878118" cy="857396"/>
          </a:xfrm>
          <a:prstGeom prst="rect">
            <a:avLst/>
          </a:prstGeom>
        </p:spPr>
      </p:pic>
    </p:spTree>
    <p:extLst>
      <p:ext uri="{BB962C8B-B14F-4D97-AF65-F5344CB8AC3E}">
        <p14:creationId xmlns:p14="http://schemas.microsoft.com/office/powerpoint/2010/main" val="2863125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256B683-B096-4F5C-A957-BFA31C60D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60AD30B6-D406-FDF1-68B0-7657DF9688BB}"/>
              </a:ext>
            </a:extLst>
          </p:cNvPr>
          <p:cNvSpPr/>
          <p:nvPr/>
        </p:nvSpPr>
        <p:spPr>
          <a:xfrm>
            <a:off x="2344420" y="4651895"/>
            <a:ext cx="236220" cy="232756"/>
          </a:xfrm>
          <a:prstGeom prst="ellipse">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0B6D25FF-F6D2-6E27-3B71-1F16481F9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1567056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DF53C-4860-4188-8488-571E4BBB8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154EBE56-4B0D-DD01-571B-A9D2B1A98959}"/>
              </a:ext>
            </a:extLst>
          </p:cNvPr>
          <p:cNvSpPr txBox="1"/>
          <p:nvPr/>
        </p:nvSpPr>
        <p:spPr>
          <a:xfrm>
            <a:off x="3459480" y="2299454"/>
            <a:ext cx="7696200" cy="584775"/>
          </a:xfrm>
          <a:prstGeom prst="rect">
            <a:avLst/>
          </a:prstGeom>
          <a:noFill/>
        </p:spPr>
        <p:txBody>
          <a:bodyPr wrap="square">
            <a:spAutoFit/>
          </a:bodyPr>
          <a:lstStyle/>
          <a:p>
            <a:r>
              <a:rPr lang="en-GB" sz="3200" dirty="0">
                <a:solidFill>
                  <a:schemeClr val="accent4">
                    <a:lumMod val="20000"/>
                    <a:lumOff val="80000"/>
                  </a:schemeClr>
                </a:solidFill>
                <a:latin typeface="Lato" panose="020F0502020204030203" pitchFamily="34" charset="0"/>
              </a:rPr>
              <a:t>This is when the spirit leaves the body.</a:t>
            </a:r>
          </a:p>
        </p:txBody>
      </p:sp>
      <p:sp>
        <p:nvSpPr>
          <p:cNvPr id="5" name="Oval 4">
            <a:extLst>
              <a:ext uri="{FF2B5EF4-FFF2-40B4-BE49-F238E27FC236}">
                <a16:creationId xmlns:a16="http://schemas.microsoft.com/office/drawing/2014/main" id="{04D892F0-C770-684F-AC2A-07059BF99101}"/>
              </a:ext>
            </a:extLst>
          </p:cNvPr>
          <p:cNvSpPr/>
          <p:nvPr/>
        </p:nvSpPr>
        <p:spPr>
          <a:xfrm>
            <a:off x="3512820" y="4372495"/>
            <a:ext cx="236220" cy="232756"/>
          </a:xfrm>
          <a:prstGeom prst="ellipse">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B584EBB4-4BE6-2BE4-4B54-A3C1803BAA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483729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FE812C-31A0-4800-9138-7E4261CC3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val 1">
            <a:extLst>
              <a:ext uri="{FF2B5EF4-FFF2-40B4-BE49-F238E27FC236}">
                <a16:creationId xmlns:a16="http://schemas.microsoft.com/office/drawing/2014/main" id="{7255D9E3-F24E-42F9-E149-9F8152FED886}"/>
              </a:ext>
            </a:extLst>
          </p:cNvPr>
          <p:cNvSpPr/>
          <p:nvPr/>
        </p:nvSpPr>
        <p:spPr>
          <a:xfrm>
            <a:off x="5322570" y="3756545"/>
            <a:ext cx="236220" cy="232756"/>
          </a:xfrm>
          <a:prstGeom prst="ellipse">
            <a:avLst/>
          </a:prstGeom>
          <a:solidFill>
            <a:schemeClr val="accent4">
              <a:lumMod val="40000"/>
              <a:lumOff val="60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67D68C4E-B7F5-C20F-6A10-C8F568052358}"/>
              </a:ext>
            </a:extLst>
          </p:cNvPr>
          <p:cNvSpPr txBox="1"/>
          <p:nvPr/>
        </p:nvSpPr>
        <p:spPr>
          <a:xfrm>
            <a:off x="6832600" y="3110214"/>
            <a:ext cx="3505200" cy="2062103"/>
          </a:xfrm>
          <a:prstGeom prst="rect">
            <a:avLst/>
          </a:prstGeom>
          <a:noFill/>
        </p:spPr>
        <p:txBody>
          <a:bodyPr wrap="square">
            <a:spAutoFit/>
          </a:bodyPr>
          <a:lstStyle/>
          <a:p>
            <a:r>
              <a:rPr lang="en-GB" sz="3200" dirty="0">
                <a:solidFill>
                  <a:schemeClr val="accent4">
                    <a:lumMod val="20000"/>
                    <a:lumOff val="80000"/>
                  </a:schemeClr>
                </a:solidFill>
                <a:latin typeface="Lato" panose="020F0502020204030203" pitchFamily="34" charset="0"/>
              </a:rPr>
              <a:t>Our spirits will be reunited with our bodies and will be resurrected</a:t>
            </a:r>
          </a:p>
        </p:txBody>
      </p:sp>
      <p:pic>
        <p:nvPicPr>
          <p:cNvPr id="3" name="Picture 2">
            <a:extLst>
              <a:ext uri="{FF2B5EF4-FFF2-40B4-BE49-F238E27FC236}">
                <a16:creationId xmlns:a16="http://schemas.microsoft.com/office/drawing/2014/main" id="{76F7E755-5ACA-06B0-8C90-24DAD40B57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3984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A06D00-FDC2-44A3-8F0F-3D251B03C4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4">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solidFill>
                <a:schemeClr val="accent4">
                  <a:lumMod val="20000"/>
                  <a:lumOff val="80000"/>
                </a:schemeClr>
              </a:solidFill>
            </a:endParaRPr>
          </a:p>
        </p:txBody>
      </p:sp>
      <p:pic>
        <p:nvPicPr>
          <p:cNvPr id="2" name="Picture 1">
            <a:extLst>
              <a:ext uri="{FF2B5EF4-FFF2-40B4-BE49-F238E27FC236}">
                <a16:creationId xmlns:a16="http://schemas.microsoft.com/office/drawing/2014/main" id="{E7FD4D95-B4B8-5328-A7EE-2902829378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30086377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6998511-8614-41A1-84B5-625DE7F921C9}"/>
              </a:ext>
            </a:extLst>
          </p:cNvPr>
          <p:cNvSpPr/>
          <p:nvPr/>
        </p:nvSpPr>
        <p:spPr>
          <a:xfrm rot="20525111">
            <a:off x="3660866" y="4231191"/>
            <a:ext cx="1755719" cy="718277"/>
          </a:xfrm>
          <a:prstGeom prst="roundRect">
            <a:avLst>
              <a:gd name="adj" fmla="val 50000"/>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58BEF3A5-1956-4DB1-A2F2-953CCE6513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itle 5">
            <a:extLst>
              <a:ext uri="{FF2B5EF4-FFF2-40B4-BE49-F238E27FC236}">
                <a16:creationId xmlns:a16="http://schemas.microsoft.com/office/drawing/2014/main" id="{D5D697EC-A263-4C9C-ADE8-7F8DF6C36F22}"/>
              </a:ext>
            </a:extLst>
          </p:cNvPr>
          <p:cNvSpPr>
            <a:spLocks noGrp="1"/>
          </p:cNvSpPr>
          <p:nvPr>
            <p:ph type="title"/>
          </p:nvPr>
        </p:nvSpPr>
        <p:spPr/>
        <p:txBody>
          <a:bodyPr/>
          <a:lstStyle/>
          <a:p>
            <a:r>
              <a:rPr lang="en-GB" b="1" dirty="0">
                <a:solidFill>
                  <a:schemeClr val="bg1"/>
                </a:solidFill>
                <a:latin typeface="Lato" panose="020F0502020204030203" pitchFamily="34" charset="0"/>
                <a:ea typeface="Lato" panose="020F0502020204030203" pitchFamily="34" charset="0"/>
                <a:cs typeface="Lato" panose="020F0502020204030203" pitchFamily="34" charset="0"/>
              </a:rPr>
              <a:t>Death is when our </a:t>
            </a:r>
            <a:r>
              <a:rPr lang="en-GB" b="1" dirty="0" err="1">
                <a:solidFill>
                  <a:schemeClr val="bg1"/>
                </a:solidFill>
                <a:latin typeface="Lato" panose="020F0502020204030203" pitchFamily="34" charset="0"/>
                <a:ea typeface="Lato" panose="020F0502020204030203" pitchFamily="34" charset="0"/>
                <a:cs typeface="Lato" panose="020F0502020204030203" pitchFamily="34" charset="0"/>
              </a:rPr>
              <a:t>Ruh</a:t>
            </a:r>
            <a:r>
              <a:rPr lang="en-GB" b="1" dirty="0">
                <a:solidFill>
                  <a:schemeClr val="bg1"/>
                </a:solidFill>
                <a:latin typeface="Lato" panose="020F0502020204030203" pitchFamily="34" charset="0"/>
                <a:ea typeface="Lato" panose="020F0502020204030203" pitchFamily="34" charset="0"/>
                <a:cs typeface="Lato" panose="020F0502020204030203" pitchFamily="34" charset="0"/>
              </a:rPr>
              <a:t> leaves our body</a:t>
            </a:r>
          </a:p>
        </p:txBody>
      </p:sp>
      <p:sp>
        <p:nvSpPr>
          <p:cNvPr id="7" name="Content Placeholder 6">
            <a:extLst>
              <a:ext uri="{FF2B5EF4-FFF2-40B4-BE49-F238E27FC236}">
                <a16:creationId xmlns:a16="http://schemas.microsoft.com/office/drawing/2014/main" id="{1ADB7D86-6FDC-4B54-9E28-D573D14E1FD0}"/>
              </a:ext>
            </a:extLst>
          </p:cNvPr>
          <p:cNvSpPr>
            <a:spLocks noGrp="1"/>
          </p:cNvSpPr>
          <p:nvPr>
            <p:ph idx="1"/>
          </p:nvPr>
        </p:nvSpPr>
        <p:spPr>
          <a:xfrm>
            <a:off x="838200" y="1965584"/>
            <a:ext cx="10515600" cy="4351338"/>
          </a:xfrm>
        </p:spPr>
        <p:txBody>
          <a:bodyPr>
            <a:normAutofit/>
          </a:bodyPr>
          <a:lstStyle/>
          <a:p>
            <a:pPr marL="0" indent="0">
              <a:lnSpc>
                <a:spcPct val="100000"/>
              </a:lnSpc>
              <a:spcAft>
                <a:spcPts val="1200"/>
              </a:spcAft>
              <a:buNone/>
            </a:pPr>
            <a:r>
              <a:rPr lang="en-GB" sz="3600" dirty="0">
                <a:solidFill>
                  <a:schemeClr val="bg1"/>
                </a:solidFill>
                <a:latin typeface="Lato" panose="020F0502020204030203" pitchFamily="34" charset="0"/>
                <a:ea typeface="Lato" panose="020F0502020204030203" pitchFamily="34" charset="0"/>
                <a:cs typeface="Lato" panose="020F0502020204030203" pitchFamily="34" charset="0"/>
              </a:rPr>
              <a:t>Sleeping is described as the “lesser death”</a:t>
            </a:r>
          </a:p>
          <a:p>
            <a:pPr marL="457200" lvl="1" indent="0">
              <a:lnSpc>
                <a:spcPct val="100000"/>
              </a:lnSpc>
              <a:spcAft>
                <a:spcPts val="1200"/>
              </a:spcAft>
              <a:buNone/>
            </a:pPr>
            <a:r>
              <a:rPr lang="en-GB" sz="2800" i="1" dirty="0">
                <a:solidFill>
                  <a:schemeClr val="accent4">
                    <a:lumMod val="20000"/>
                    <a:lumOff val="80000"/>
                  </a:schemeClr>
                </a:solidFill>
                <a:latin typeface="Lato" panose="020F0502020204030203" pitchFamily="34" charset="0"/>
              </a:rPr>
              <a:t>“God takes the souls of the dead and the souls of the living while they sleep - He keeps hold of those whose death He has ordained and sends the others back until their appointed time- there truly are signs in this for those who reflect.”    </a:t>
            </a:r>
            <a:r>
              <a:rPr lang="en-GB" sz="2800" dirty="0">
                <a:solidFill>
                  <a:schemeClr val="bg1"/>
                </a:solidFill>
                <a:latin typeface="Lato" panose="020F0502020204030203" pitchFamily="34" charset="0"/>
              </a:rPr>
              <a:t>(Qur’an 39:42)</a:t>
            </a:r>
          </a:p>
          <a:p>
            <a:pPr marL="0" indent="0">
              <a:lnSpc>
                <a:spcPct val="100000"/>
              </a:lnSpc>
              <a:buNone/>
            </a:pPr>
            <a:r>
              <a:rPr lang="en-GB" sz="3600" dirty="0">
                <a:solidFill>
                  <a:schemeClr val="bg1"/>
                </a:solidFill>
                <a:latin typeface="Lato" panose="020F0502020204030203" pitchFamily="34" charset="0"/>
              </a:rPr>
              <a:t>No one knows when our death will happen</a:t>
            </a:r>
          </a:p>
        </p:txBody>
      </p:sp>
      <p:pic>
        <p:nvPicPr>
          <p:cNvPr id="2" name="Picture 1">
            <a:extLst>
              <a:ext uri="{FF2B5EF4-FFF2-40B4-BE49-F238E27FC236}">
                <a16:creationId xmlns:a16="http://schemas.microsoft.com/office/drawing/2014/main" id="{6A95B5C7-3C9E-4C07-D63B-D379C380DF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78279" y="5753100"/>
            <a:ext cx="937739" cy="915610"/>
          </a:xfrm>
          <a:prstGeom prst="rect">
            <a:avLst/>
          </a:prstGeom>
        </p:spPr>
      </p:pic>
    </p:spTree>
    <p:extLst>
      <p:ext uri="{BB962C8B-B14F-4D97-AF65-F5344CB8AC3E}">
        <p14:creationId xmlns:p14="http://schemas.microsoft.com/office/powerpoint/2010/main" val="3991291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9722</TotalTime>
  <Words>3590</Words>
  <Application>Microsoft Office PowerPoint</Application>
  <PresentationFormat>Widescreen</PresentationFormat>
  <Paragraphs>133</Paragraphs>
  <Slides>18</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Death is when our Ruh leaves our body</vt:lpstr>
      <vt:lpstr>Dua for Sleeping &amp; Waking Up</vt:lpstr>
      <vt:lpstr>Role of the Angels</vt:lpstr>
      <vt:lpstr>Test of the Grave (Fitnatul Qabr)</vt:lpstr>
      <vt:lpstr>The Barrier (Barzakh)</vt:lpstr>
      <vt:lpstr>The Grave (Qabr) - Disbelievers</vt:lpstr>
      <vt:lpstr>The Grave (Qabr) - Believers</vt:lpstr>
      <vt:lpstr>The Trumpet</vt:lpstr>
      <vt:lpstr>The Trumpet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Departures: The Soul’s Journey After Death</dc:title>
  <dc:creator>Najda Valiji</dc:creator>
  <cp:lastModifiedBy>Karima Miladi</cp:lastModifiedBy>
  <cp:revision>41</cp:revision>
  <dcterms:created xsi:type="dcterms:W3CDTF">2023-01-15T12:24:04Z</dcterms:created>
  <dcterms:modified xsi:type="dcterms:W3CDTF">2024-03-15T11:00:41Z</dcterms:modified>
</cp:coreProperties>
</file>